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9"/>
  </p:notesMasterIdLst>
  <p:sldIdLst>
    <p:sldId id="256" r:id="rId2"/>
    <p:sldId id="2368" r:id="rId3"/>
    <p:sldId id="2373" r:id="rId4"/>
    <p:sldId id="2372" r:id="rId5"/>
    <p:sldId id="2374" r:id="rId6"/>
    <p:sldId id="2227" r:id="rId7"/>
    <p:sldId id="496" r:id="rId8"/>
    <p:sldId id="498" r:id="rId9"/>
    <p:sldId id="500" r:id="rId10"/>
    <p:sldId id="501" r:id="rId11"/>
    <p:sldId id="502" r:id="rId12"/>
    <p:sldId id="488" r:id="rId13"/>
    <p:sldId id="2376" r:id="rId14"/>
    <p:sldId id="472" r:id="rId15"/>
    <p:sldId id="497" r:id="rId16"/>
    <p:sldId id="353" r:id="rId17"/>
    <p:sldId id="473" r:id="rId18"/>
    <p:sldId id="469" r:id="rId19"/>
    <p:sldId id="491" r:id="rId20"/>
    <p:sldId id="430" r:id="rId21"/>
    <p:sldId id="464" r:id="rId22"/>
    <p:sldId id="447" r:id="rId23"/>
    <p:sldId id="265" r:id="rId24"/>
    <p:sldId id="400" r:id="rId25"/>
    <p:sldId id="2370" r:id="rId26"/>
    <p:sldId id="261" r:id="rId27"/>
    <p:sldId id="262" r:id="rId28"/>
  </p:sldIdLst>
  <p:sldSz cx="243713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828433"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Lato Light"/>
        <a:ea typeface="Lato Light"/>
        <a:cs typeface="Lato Light"/>
        <a:sym typeface="Lato Light"/>
      </a:defRPr>
    </a:lvl1pPr>
    <a:lvl2pPr marL="0" marR="0" indent="914216" algn="l" defTabSz="1828433"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Lato Light"/>
        <a:ea typeface="Lato Light"/>
        <a:cs typeface="Lato Light"/>
        <a:sym typeface="Lato Light"/>
      </a:defRPr>
    </a:lvl2pPr>
    <a:lvl3pPr marL="0" marR="0" indent="1828433" algn="l" defTabSz="1828433"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Lato Light"/>
        <a:ea typeface="Lato Light"/>
        <a:cs typeface="Lato Light"/>
        <a:sym typeface="Lato Light"/>
      </a:defRPr>
    </a:lvl3pPr>
    <a:lvl4pPr marL="0" marR="0" indent="2742651" algn="l" defTabSz="1828433"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Lato Light"/>
        <a:ea typeface="Lato Light"/>
        <a:cs typeface="Lato Light"/>
        <a:sym typeface="Lato Light"/>
      </a:defRPr>
    </a:lvl4pPr>
    <a:lvl5pPr marL="0" marR="0" indent="3656867" algn="l" defTabSz="1828433"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Lato Light"/>
        <a:ea typeface="Lato Light"/>
        <a:cs typeface="Lato Light"/>
        <a:sym typeface="Lato Light"/>
      </a:defRPr>
    </a:lvl5pPr>
    <a:lvl6pPr marL="0" marR="0" indent="4571086" algn="l" defTabSz="1828433"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Lato Light"/>
        <a:ea typeface="Lato Light"/>
        <a:cs typeface="Lato Light"/>
        <a:sym typeface="Lato Light"/>
      </a:defRPr>
    </a:lvl6pPr>
    <a:lvl7pPr marL="0" marR="0" indent="5485303" algn="l" defTabSz="1828433"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Lato Light"/>
        <a:ea typeface="Lato Light"/>
        <a:cs typeface="Lato Light"/>
        <a:sym typeface="Lato Light"/>
      </a:defRPr>
    </a:lvl7pPr>
    <a:lvl8pPr marL="0" marR="0" indent="6399519" algn="l" defTabSz="1828433"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Lato Light"/>
        <a:ea typeface="Lato Light"/>
        <a:cs typeface="Lato Light"/>
        <a:sym typeface="Lato Light"/>
      </a:defRPr>
    </a:lvl8pPr>
    <a:lvl9pPr marL="0" marR="0" indent="7313737" algn="l" defTabSz="1828433"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Lato Light"/>
        <a:ea typeface="Lato Light"/>
        <a:cs typeface="Lato Light"/>
        <a:sym typeface="Lato Light"/>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 Ramsey" initials="TR" lastIdx="6" clrIdx="0"/>
  <p:cmAuthor id="1" name="Courtney Dickinson" initials="CD" lastIdx="1" clrIdx="1">
    <p:extLst>
      <p:ext uri="{19B8F6BF-5375-455C-9EA6-DF929625EA0E}">
        <p15:presenceInfo xmlns:p15="http://schemas.microsoft.com/office/powerpoint/2012/main" userId="S::courtney@aceraschool.onmicrosoft.com::38db85a6-793b-403d-ac34-6e0f68f01c9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B0B8"/>
    <a:srgbClr val="593194"/>
    <a:srgbClr val="78BF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Lato Light"/>
          <a:ea typeface="Lato Light"/>
          <a:cs typeface="Lato Ligh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5E7CD"/>
          </a:solidFill>
        </a:fill>
      </a:tcStyle>
    </a:wholeTbl>
    <a:band2H>
      <a:tcTxStyle/>
      <a:tcStyle>
        <a:tcBdr/>
        <a:fill>
          <a:solidFill>
            <a:srgbClr val="EBF4E8"/>
          </a:solidFill>
        </a:fill>
      </a:tcStyle>
    </a:band2H>
    <a:firstCol>
      <a:tcTxStyle b="on" i="off">
        <a:font>
          <a:latin typeface="Lato Light"/>
          <a:ea typeface="Lato Light"/>
          <a:cs typeface="Lato Ligh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Lato Light"/>
          <a:ea typeface="Lato Light"/>
          <a:cs typeface="Lato Ligh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Lato Light"/>
          <a:ea typeface="Lato Light"/>
          <a:cs typeface="Lato Ligh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Lato Light"/>
          <a:ea typeface="Lato Light"/>
          <a:cs typeface="Lato Ligh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CCDB"/>
          </a:solidFill>
        </a:fill>
      </a:tcStyle>
    </a:wholeTbl>
    <a:band2H>
      <a:tcTxStyle/>
      <a:tcStyle>
        <a:tcBdr/>
        <a:fill>
          <a:solidFill>
            <a:srgbClr val="EAE7EE"/>
          </a:solidFill>
        </a:fill>
      </a:tcStyle>
    </a:band2H>
    <a:firstCol>
      <a:tcTxStyle b="on" i="off">
        <a:font>
          <a:latin typeface="Lato Light"/>
          <a:ea typeface="Lato Light"/>
          <a:cs typeface="Lato Ligh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Lato Light"/>
          <a:ea typeface="Lato Light"/>
          <a:cs typeface="Lato Ligh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Lato Light"/>
          <a:ea typeface="Lato Light"/>
          <a:cs typeface="Lato Ligh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Lato Light"/>
          <a:ea typeface="Lato Light"/>
          <a:cs typeface="Lato Ligh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CEBEE"/>
          </a:solidFill>
        </a:fill>
      </a:tcStyle>
    </a:wholeTbl>
    <a:band2H>
      <a:tcTxStyle/>
      <a:tcStyle>
        <a:tcBdr/>
        <a:fill>
          <a:solidFill>
            <a:srgbClr val="F5F5F6"/>
          </a:solidFill>
        </a:fill>
      </a:tcStyle>
    </a:band2H>
    <a:firstCol>
      <a:tcTxStyle b="on" i="off">
        <a:font>
          <a:latin typeface="Lato Light"/>
          <a:ea typeface="Lato Light"/>
          <a:cs typeface="Lato Ligh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Lato Light"/>
          <a:ea typeface="Lato Light"/>
          <a:cs typeface="Lato Ligh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Lato Light"/>
          <a:ea typeface="Lato Light"/>
          <a:cs typeface="Lato Ligh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Lato Light"/>
          <a:ea typeface="Lato Light"/>
          <a:cs typeface="Lato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Lato Light"/>
          <a:ea typeface="Lato Light"/>
          <a:cs typeface="Lato Ligh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Lato Light"/>
          <a:ea typeface="Lato Light"/>
          <a:cs typeface="Lato Light"/>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Lato Light"/>
          <a:ea typeface="Lato Light"/>
          <a:cs typeface="Lato Light"/>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Lato Light"/>
          <a:ea typeface="Lato Light"/>
          <a:cs typeface="Lato Ligh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Lato Light"/>
          <a:ea typeface="Lato Light"/>
          <a:cs typeface="Lato Ligh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Lato Light"/>
          <a:ea typeface="Lato Light"/>
          <a:cs typeface="Lato Ligh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Lato Light"/>
          <a:ea typeface="Lato Light"/>
          <a:cs typeface="Lato Ligh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Lato Light"/>
          <a:ea typeface="Lato Light"/>
          <a:cs typeface="Lato Ligh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Lato Light"/>
          <a:ea typeface="Lato Light"/>
          <a:cs typeface="Lato Ligh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Lato Light"/>
          <a:ea typeface="Lato Light"/>
          <a:cs typeface="Lato Light"/>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Lato Light"/>
          <a:ea typeface="Lato Light"/>
          <a:cs typeface="Lato Ligh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742"/>
    <p:restoredTop sz="94312"/>
  </p:normalViewPr>
  <p:slideViewPr>
    <p:cSldViewPr snapToGrid="0" snapToObjects="1">
      <p:cViewPr varScale="1">
        <p:scale>
          <a:sx n="56" d="100"/>
          <a:sy n="56" d="100"/>
        </p:scale>
        <p:origin x="224" y="2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 name="Shape 205"/>
          <p:cNvSpPr>
            <a:spLocks noGrp="1" noRot="1" noChangeAspect="1"/>
          </p:cNvSpPr>
          <p:nvPr>
            <p:ph type="sldImg"/>
          </p:nvPr>
        </p:nvSpPr>
        <p:spPr>
          <a:xfrm>
            <a:off x="1143000" y="685800"/>
            <a:ext cx="4572000" cy="3429000"/>
          </a:xfrm>
          <a:prstGeom prst="rect">
            <a:avLst/>
          </a:prstGeom>
        </p:spPr>
        <p:txBody>
          <a:bodyPr/>
          <a:lstStyle/>
          <a:p>
            <a:endParaRPr/>
          </a:p>
        </p:txBody>
      </p:sp>
      <p:sp>
        <p:nvSpPr>
          <p:cNvPr id="206" name="Shape 206"/>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914216" latinLnBrk="0">
      <a:defRPr sz="2400">
        <a:latin typeface="+mj-lt"/>
        <a:ea typeface="+mj-ea"/>
        <a:cs typeface="+mj-cs"/>
        <a:sym typeface="Calibri Light"/>
      </a:defRPr>
    </a:lvl1pPr>
    <a:lvl2pPr indent="228600" defTabSz="914216" latinLnBrk="0">
      <a:defRPr sz="2400">
        <a:latin typeface="+mj-lt"/>
        <a:ea typeface="+mj-ea"/>
        <a:cs typeface="+mj-cs"/>
        <a:sym typeface="Calibri Light"/>
      </a:defRPr>
    </a:lvl2pPr>
    <a:lvl3pPr indent="457200" defTabSz="914216" latinLnBrk="0">
      <a:defRPr sz="2400">
        <a:latin typeface="+mj-lt"/>
        <a:ea typeface="+mj-ea"/>
        <a:cs typeface="+mj-cs"/>
        <a:sym typeface="Calibri Light"/>
      </a:defRPr>
    </a:lvl3pPr>
    <a:lvl4pPr indent="685800" defTabSz="914216" latinLnBrk="0">
      <a:defRPr sz="2400">
        <a:latin typeface="+mj-lt"/>
        <a:ea typeface="+mj-ea"/>
        <a:cs typeface="+mj-cs"/>
        <a:sym typeface="Calibri Light"/>
      </a:defRPr>
    </a:lvl4pPr>
    <a:lvl5pPr indent="914400" defTabSz="914216" latinLnBrk="0">
      <a:defRPr sz="2400">
        <a:latin typeface="+mj-lt"/>
        <a:ea typeface="+mj-ea"/>
        <a:cs typeface="+mj-cs"/>
        <a:sym typeface="Calibri Light"/>
      </a:defRPr>
    </a:lvl5pPr>
    <a:lvl6pPr indent="1143000" defTabSz="914216" latinLnBrk="0">
      <a:defRPr sz="2400">
        <a:latin typeface="+mj-lt"/>
        <a:ea typeface="+mj-ea"/>
        <a:cs typeface="+mj-cs"/>
        <a:sym typeface="Calibri Light"/>
      </a:defRPr>
    </a:lvl6pPr>
    <a:lvl7pPr indent="1371600" defTabSz="914216" latinLnBrk="0">
      <a:defRPr sz="2400">
        <a:latin typeface="+mj-lt"/>
        <a:ea typeface="+mj-ea"/>
        <a:cs typeface="+mj-cs"/>
        <a:sym typeface="Calibri Light"/>
      </a:defRPr>
    </a:lvl7pPr>
    <a:lvl8pPr indent="1600200" defTabSz="914216" latinLnBrk="0">
      <a:defRPr sz="2400">
        <a:latin typeface="+mj-lt"/>
        <a:ea typeface="+mj-ea"/>
        <a:cs typeface="+mj-cs"/>
        <a:sym typeface="Calibri Light"/>
      </a:defRPr>
    </a:lvl8pPr>
    <a:lvl9pPr indent="1828800" defTabSz="914216" latinLnBrk="0">
      <a:defRPr sz="2400">
        <a:latin typeface="+mj-lt"/>
        <a:ea typeface="+mj-ea"/>
        <a:cs typeface="+mj-cs"/>
        <a:sym typeface="Calibri Light"/>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 name="Shape 213"/>
          <p:cNvSpPr>
            <a:spLocks noGrp="1" noRot="1" noChangeAspect="1"/>
          </p:cNvSpPr>
          <p:nvPr>
            <p:ph type="sldImg"/>
          </p:nvPr>
        </p:nvSpPr>
        <p:spPr>
          <a:xfrm>
            <a:off x="382588" y="685800"/>
            <a:ext cx="6092825" cy="3429000"/>
          </a:xfrm>
          <a:prstGeom prst="rect">
            <a:avLst/>
          </a:prstGeom>
        </p:spPr>
        <p:txBody>
          <a:bodyPr/>
          <a:lstStyle/>
          <a:p>
            <a:endParaRPr/>
          </a:p>
        </p:txBody>
      </p:sp>
      <p:sp>
        <p:nvSpPr>
          <p:cNvPr id="214" name="Shape 214"/>
          <p:cNvSpPr>
            <a:spLocks noGrp="1"/>
          </p:cNvSpPr>
          <p:nvPr>
            <p:ph type="body" sz="quarter" idx="1"/>
          </p:nvPr>
        </p:nvSpPr>
        <p:spPr>
          <a:prstGeom prst="rect">
            <a:avLst/>
          </a:prstGeom>
        </p:spPr>
        <p:txBody>
          <a:bodyPr/>
          <a:lstStyle/>
          <a:p>
            <a:r>
              <a:t>“The purpose of the Acera Education Innovation Initiative is to transform STEM Education, and develop the next generation of scientists, innovators and leaders who are prepared to make positive impact against the challenges of our time.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xfrm>
            <a:off x="382588" y="685800"/>
            <a:ext cx="6092825" cy="3429000"/>
          </a:xfrm>
          <a:noFill/>
          <a:ln>
            <a:solidFill>
              <a:srgbClr val="000000"/>
            </a:solidFill>
            <a:miter lim="800000"/>
            <a:headEnd/>
            <a:tailEnd/>
          </a:ln>
        </p:spPr>
      </p:sp>
      <p:sp>
        <p:nvSpPr>
          <p:cNvPr id="40963" name="Notes Placeholder 2"/>
          <p:cNvSpPr>
            <a:spLocks noGrp="1"/>
          </p:cNvSpPr>
          <p:nvPr>
            <p:ph type="body" idx="1"/>
          </p:nvPr>
        </p:nvSpPr>
        <p:spPr bwMode="auto">
          <a:noFill/>
        </p:spPr>
        <p:txBody>
          <a:bodyPr/>
          <a:lstStyle/>
          <a:p>
            <a:endParaRPr lang="en-US">
              <a:ea typeface="ＭＳ Ｐゴシック" pitchFamily="-84" charset="-128"/>
              <a:cs typeface="ＭＳ Ｐゴシック" pitchFamily="-84" charset="-128"/>
            </a:endParaRPr>
          </a:p>
        </p:txBody>
      </p:sp>
      <p:sp>
        <p:nvSpPr>
          <p:cNvPr id="40964" name="Slide Number Placeholder 3"/>
          <p:cNvSpPr txBox="1">
            <a:spLocks noGrp="1"/>
          </p:cNvSpPr>
          <p:nvPr/>
        </p:nvSpPr>
        <p:spPr bwMode="auto">
          <a:xfrm>
            <a:off x="3884613" y="8829967"/>
            <a:ext cx="2971800" cy="464820"/>
          </a:xfrm>
          <a:prstGeom prst="rect">
            <a:avLst/>
          </a:prstGeom>
          <a:noFill/>
          <a:ln w="9525">
            <a:noFill/>
            <a:miter lim="800000"/>
            <a:headEnd/>
            <a:tailEnd/>
          </a:ln>
        </p:spPr>
        <p:txBody>
          <a:bodyPr anchor="b">
            <a:prstTxWarp prst="textNoShape">
              <a:avLst/>
            </a:prstTxWarp>
          </a:bodyPr>
          <a:lstStyle/>
          <a:p>
            <a:pPr algn="r"/>
            <a:fld id="{6B55BAED-3EB2-A74A-91F8-327EE652EEF6}" type="slidenum">
              <a:rPr lang="en-US" sz="1200">
                <a:latin typeface="Calibri" pitchFamily="-84" charset="0"/>
              </a:rPr>
              <a:pPr algn="r"/>
              <a:t>11</a:t>
            </a:fld>
            <a:endParaRPr lang="en-US" sz="1200">
              <a:latin typeface="Calibri" pitchFamily="-84" charset="0"/>
            </a:endParaRPr>
          </a:p>
        </p:txBody>
      </p:sp>
    </p:spTree>
    <p:extLst>
      <p:ext uri="{BB962C8B-B14F-4D97-AF65-F5344CB8AC3E}">
        <p14:creationId xmlns:p14="http://schemas.microsoft.com/office/powerpoint/2010/main" val="4891108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xfrm>
            <a:off x="382588" y="685800"/>
            <a:ext cx="6092825" cy="3429000"/>
          </a:xfrm>
          <a:noFill/>
          <a:ln>
            <a:solidFill>
              <a:srgbClr val="000000"/>
            </a:solidFill>
            <a:miter lim="800000"/>
            <a:headEnd/>
            <a:tailEnd/>
          </a:ln>
        </p:spPr>
      </p:sp>
      <p:sp>
        <p:nvSpPr>
          <p:cNvPr id="17411" name="Notes Placeholder 2"/>
          <p:cNvSpPr>
            <a:spLocks noGrp="1"/>
          </p:cNvSpPr>
          <p:nvPr>
            <p:ph type="body" idx="1"/>
          </p:nvPr>
        </p:nvSpPr>
        <p:spPr bwMode="auto">
          <a:noFill/>
        </p:spPr>
        <p:txBody>
          <a:bodyPr/>
          <a:lstStyle/>
          <a:p>
            <a:endParaRPr lang="en-US"/>
          </a:p>
        </p:txBody>
      </p:sp>
      <p:sp>
        <p:nvSpPr>
          <p:cNvPr id="17412" name="Slide Number Placeholder 3"/>
          <p:cNvSpPr>
            <a:spLocks noGrp="1"/>
          </p:cNvSpPr>
          <p:nvPr>
            <p:ph type="sldNum" sz="quarter" idx="5"/>
          </p:nvPr>
        </p:nvSpPr>
        <p:spPr bwMode="auto">
          <a:noFill/>
          <a:ln>
            <a:miter lim="800000"/>
            <a:headEnd/>
            <a:tailEnd/>
          </a:ln>
        </p:spPr>
        <p:txBody>
          <a:bodyPr/>
          <a:lstStyle/>
          <a:p>
            <a:fld id="{AD607C5F-1085-1D4E-BF26-BE143CE9AAC7}" type="slidenum">
              <a:rPr lang="en-US"/>
              <a:pPr/>
              <a:t>12</a:t>
            </a:fld>
            <a:endParaRPr lang="en-US"/>
          </a:p>
        </p:txBody>
      </p:sp>
    </p:spTree>
    <p:extLst>
      <p:ext uri="{BB962C8B-B14F-4D97-AF65-F5344CB8AC3E}">
        <p14:creationId xmlns:p14="http://schemas.microsoft.com/office/powerpoint/2010/main" val="6937417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xfrm>
            <a:off x="382588" y="685800"/>
            <a:ext cx="6092825" cy="3429000"/>
          </a:xfrm>
          <a:noFill/>
          <a:ln>
            <a:solidFill>
              <a:srgbClr val="000000"/>
            </a:solidFill>
            <a:miter lim="800000"/>
            <a:headEnd/>
            <a:tailEnd/>
          </a:ln>
        </p:spPr>
      </p:sp>
      <p:sp>
        <p:nvSpPr>
          <p:cNvPr id="40963" name="Notes Placeholder 2"/>
          <p:cNvSpPr>
            <a:spLocks noGrp="1"/>
          </p:cNvSpPr>
          <p:nvPr>
            <p:ph type="body" idx="1"/>
          </p:nvPr>
        </p:nvSpPr>
        <p:spPr bwMode="auto">
          <a:noFill/>
        </p:spPr>
        <p:txBody>
          <a:bodyPr/>
          <a:lstStyle/>
          <a:p>
            <a:endParaRPr lang="en-US">
              <a:ea typeface="ＭＳ Ｐゴシック" pitchFamily="-84" charset="-128"/>
              <a:cs typeface="ＭＳ Ｐゴシック" pitchFamily="-84" charset="-128"/>
            </a:endParaRPr>
          </a:p>
        </p:txBody>
      </p:sp>
      <p:sp>
        <p:nvSpPr>
          <p:cNvPr id="40964" name="Slide Number Placeholder 3"/>
          <p:cNvSpPr txBox="1">
            <a:spLocks noGrp="1"/>
          </p:cNvSpPr>
          <p:nvPr/>
        </p:nvSpPr>
        <p:spPr bwMode="auto">
          <a:xfrm>
            <a:off x="3884613" y="8829967"/>
            <a:ext cx="2971800" cy="464820"/>
          </a:xfrm>
          <a:prstGeom prst="rect">
            <a:avLst/>
          </a:prstGeom>
          <a:noFill/>
          <a:ln w="9525">
            <a:noFill/>
            <a:miter lim="800000"/>
            <a:headEnd/>
            <a:tailEnd/>
          </a:ln>
        </p:spPr>
        <p:txBody>
          <a:bodyPr anchor="b">
            <a:prstTxWarp prst="textNoShape">
              <a:avLst/>
            </a:prstTxWarp>
          </a:bodyPr>
          <a:lstStyle/>
          <a:p>
            <a:pPr algn="r"/>
            <a:fld id="{6B55BAED-3EB2-A74A-91F8-327EE652EEF6}" type="slidenum">
              <a:rPr lang="en-US" sz="1200">
                <a:latin typeface="Calibri" pitchFamily="-84" charset="0"/>
              </a:rPr>
              <a:pPr algn="r"/>
              <a:t>14</a:t>
            </a:fld>
            <a:endParaRPr lang="en-US" sz="1200">
              <a:latin typeface="Calibri" pitchFamily="-84" charset="0"/>
            </a:endParaRPr>
          </a:p>
        </p:txBody>
      </p:sp>
    </p:spTree>
    <p:extLst>
      <p:ext uri="{BB962C8B-B14F-4D97-AF65-F5344CB8AC3E}">
        <p14:creationId xmlns:p14="http://schemas.microsoft.com/office/powerpoint/2010/main" val="5282908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TextEdit="1"/>
          </p:cNvSpPr>
          <p:nvPr>
            <p:ph type="sldImg"/>
          </p:nvPr>
        </p:nvSpPr>
        <p:spPr bwMode="auto">
          <a:xfrm>
            <a:off x="382588" y="685800"/>
            <a:ext cx="6092825" cy="3429000"/>
          </a:xfrm>
          <a:noFill/>
          <a:ln>
            <a:solidFill>
              <a:srgbClr val="000000"/>
            </a:solidFill>
            <a:miter lim="800000"/>
            <a:headEnd/>
            <a:tailEnd/>
          </a:ln>
        </p:spPr>
      </p:sp>
      <p:sp>
        <p:nvSpPr>
          <p:cNvPr id="23555" name="Rectangle 3"/>
          <p:cNvSpPr>
            <a:spLocks noGrp="1"/>
          </p:cNvSpPr>
          <p:nvPr>
            <p:ph type="body" idx="1"/>
          </p:nvPr>
        </p:nvSpPr>
        <p:spPr bwMode="auto">
          <a:noFill/>
        </p:spPr>
        <p:txBody>
          <a:bodyPr/>
          <a:lstStyle/>
          <a:p>
            <a:endParaRPr lang="en-US"/>
          </a:p>
        </p:txBody>
      </p:sp>
    </p:spTree>
    <p:extLst>
      <p:ext uri="{BB962C8B-B14F-4D97-AF65-F5344CB8AC3E}">
        <p14:creationId xmlns:p14="http://schemas.microsoft.com/office/powerpoint/2010/main" val="39470071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xfrm>
            <a:off x="382588" y="685800"/>
            <a:ext cx="6092825" cy="3429000"/>
          </a:xfrm>
          <a:noFill/>
          <a:ln>
            <a:solidFill>
              <a:srgbClr val="000000"/>
            </a:solidFill>
            <a:miter lim="800000"/>
            <a:headEnd/>
            <a:tailEnd/>
          </a:ln>
        </p:spPr>
      </p:sp>
      <p:sp>
        <p:nvSpPr>
          <p:cNvPr id="43011" name="Notes Placeholder 2"/>
          <p:cNvSpPr>
            <a:spLocks noGrp="1"/>
          </p:cNvSpPr>
          <p:nvPr>
            <p:ph type="body" idx="1"/>
          </p:nvPr>
        </p:nvSpPr>
        <p:spPr bwMode="auto">
          <a:noFill/>
        </p:spPr>
        <p:txBody>
          <a:bodyPr/>
          <a:lstStyle/>
          <a:p>
            <a:endParaRPr lang="en-US"/>
          </a:p>
        </p:txBody>
      </p:sp>
      <p:sp>
        <p:nvSpPr>
          <p:cNvPr id="43012" name="Slide Number Placeholder 3"/>
          <p:cNvSpPr>
            <a:spLocks noGrp="1"/>
          </p:cNvSpPr>
          <p:nvPr>
            <p:ph type="sldNum" sz="quarter" idx="5"/>
          </p:nvPr>
        </p:nvSpPr>
        <p:spPr bwMode="auto">
          <a:noFill/>
          <a:ln>
            <a:miter lim="800000"/>
            <a:headEnd/>
            <a:tailEnd/>
          </a:ln>
        </p:spPr>
        <p:txBody>
          <a:bodyPr/>
          <a:lstStyle/>
          <a:p>
            <a:fld id="{CD0706E7-618A-D644-87C2-35DEFF9E9598}" type="slidenum">
              <a:rPr lang="en-US"/>
              <a:pPr/>
              <a:t>16</a:t>
            </a:fld>
            <a:endParaRPr lang="en-US"/>
          </a:p>
        </p:txBody>
      </p:sp>
    </p:spTree>
    <p:extLst>
      <p:ext uri="{BB962C8B-B14F-4D97-AF65-F5344CB8AC3E}">
        <p14:creationId xmlns:p14="http://schemas.microsoft.com/office/powerpoint/2010/main" val="15522124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xfrm>
            <a:off x="382588" y="685800"/>
            <a:ext cx="6092825" cy="3429000"/>
          </a:xfrm>
          <a:noFill/>
          <a:ln>
            <a:solidFill>
              <a:srgbClr val="000000"/>
            </a:solidFill>
            <a:miter lim="800000"/>
            <a:headEnd/>
            <a:tailEnd/>
          </a:ln>
        </p:spPr>
      </p:sp>
      <p:sp>
        <p:nvSpPr>
          <p:cNvPr id="45059" name="Notes Placeholder 2"/>
          <p:cNvSpPr>
            <a:spLocks noGrp="1"/>
          </p:cNvSpPr>
          <p:nvPr>
            <p:ph type="body" idx="1"/>
          </p:nvPr>
        </p:nvSpPr>
        <p:spPr bwMode="auto">
          <a:noFill/>
        </p:spPr>
        <p:txBody>
          <a:bodyPr/>
          <a:lstStyle/>
          <a:p>
            <a:endParaRPr lang="en-US"/>
          </a:p>
        </p:txBody>
      </p:sp>
      <p:sp>
        <p:nvSpPr>
          <p:cNvPr id="45060" name="Slide Number Placeholder 3"/>
          <p:cNvSpPr>
            <a:spLocks noGrp="1"/>
          </p:cNvSpPr>
          <p:nvPr>
            <p:ph type="sldNum" sz="quarter" idx="5"/>
          </p:nvPr>
        </p:nvSpPr>
        <p:spPr bwMode="auto">
          <a:noFill/>
          <a:ln>
            <a:miter lim="800000"/>
            <a:headEnd/>
            <a:tailEnd/>
          </a:ln>
        </p:spPr>
        <p:txBody>
          <a:bodyPr/>
          <a:lstStyle/>
          <a:p>
            <a:fld id="{5858CA00-12E2-7C44-AE32-F6522C0CA22B}" type="slidenum">
              <a:rPr lang="en-US"/>
              <a:pPr/>
              <a:t>17</a:t>
            </a:fld>
            <a:endParaRPr lang="en-US"/>
          </a:p>
        </p:txBody>
      </p:sp>
    </p:spTree>
    <p:extLst>
      <p:ext uri="{BB962C8B-B14F-4D97-AF65-F5344CB8AC3E}">
        <p14:creationId xmlns:p14="http://schemas.microsoft.com/office/powerpoint/2010/main" val="295899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xfrm>
            <a:off x="382588" y="685800"/>
            <a:ext cx="6092825" cy="3429000"/>
          </a:xfrm>
          <a:noFill/>
          <a:ln>
            <a:solidFill>
              <a:srgbClr val="000000"/>
            </a:solidFill>
            <a:miter lim="800000"/>
            <a:headEnd/>
            <a:tailEnd/>
          </a:ln>
        </p:spPr>
      </p:sp>
      <p:sp>
        <p:nvSpPr>
          <p:cNvPr id="40963" name="Notes Placeholder 2"/>
          <p:cNvSpPr>
            <a:spLocks noGrp="1"/>
          </p:cNvSpPr>
          <p:nvPr>
            <p:ph type="body" idx="1"/>
          </p:nvPr>
        </p:nvSpPr>
        <p:spPr bwMode="auto">
          <a:noFill/>
        </p:spPr>
        <p:txBody>
          <a:bodyPr/>
          <a:lstStyle/>
          <a:p>
            <a:endParaRPr lang="en-US">
              <a:ea typeface="ＭＳ Ｐゴシック" pitchFamily="-84" charset="-128"/>
              <a:cs typeface="ＭＳ Ｐゴシック" pitchFamily="-84" charset="-128"/>
            </a:endParaRPr>
          </a:p>
        </p:txBody>
      </p:sp>
      <p:sp>
        <p:nvSpPr>
          <p:cNvPr id="40964" name="Slide Number Placeholder 3"/>
          <p:cNvSpPr txBox="1">
            <a:spLocks noGrp="1"/>
          </p:cNvSpPr>
          <p:nvPr/>
        </p:nvSpPr>
        <p:spPr bwMode="auto">
          <a:xfrm>
            <a:off x="3884613" y="8829967"/>
            <a:ext cx="2971800" cy="464820"/>
          </a:xfrm>
          <a:prstGeom prst="rect">
            <a:avLst/>
          </a:prstGeom>
          <a:noFill/>
          <a:ln w="9525">
            <a:noFill/>
            <a:miter lim="800000"/>
            <a:headEnd/>
            <a:tailEnd/>
          </a:ln>
        </p:spPr>
        <p:txBody>
          <a:bodyPr anchor="b">
            <a:prstTxWarp prst="textNoShape">
              <a:avLst/>
            </a:prstTxWarp>
          </a:bodyPr>
          <a:lstStyle/>
          <a:p>
            <a:pPr algn="r"/>
            <a:fld id="{6B55BAED-3EB2-A74A-91F8-327EE652EEF6}" type="slidenum">
              <a:rPr lang="en-US" sz="1200">
                <a:latin typeface="Calibri" pitchFamily="-84" charset="0"/>
              </a:rPr>
              <a:pPr algn="r"/>
              <a:t>19</a:t>
            </a:fld>
            <a:endParaRPr lang="en-US" sz="1200">
              <a:latin typeface="Calibri" pitchFamily="-84" charset="0"/>
            </a:endParaRPr>
          </a:p>
        </p:txBody>
      </p:sp>
    </p:spTree>
    <p:extLst>
      <p:ext uri="{BB962C8B-B14F-4D97-AF65-F5344CB8AC3E}">
        <p14:creationId xmlns:p14="http://schemas.microsoft.com/office/powerpoint/2010/main" val="30925479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TextEdit="1"/>
          </p:cNvSpPr>
          <p:nvPr>
            <p:ph type="sldImg"/>
          </p:nvPr>
        </p:nvSpPr>
        <p:spPr bwMode="auto">
          <a:xfrm>
            <a:off x="382588" y="685800"/>
            <a:ext cx="6092825" cy="3429000"/>
          </a:xfrm>
          <a:noFill/>
          <a:ln>
            <a:solidFill>
              <a:srgbClr val="000000"/>
            </a:solidFill>
            <a:miter lim="800000"/>
            <a:headEnd/>
            <a:tailEnd/>
          </a:ln>
        </p:spPr>
      </p:sp>
      <p:sp>
        <p:nvSpPr>
          <p:cNvPr id="49155" name="Rectangle 3"/>
          <p:cNvSpPr>
            <a:spLocks noGrp="1"/>
          </p:cNvSpPr>
          <p:nvPr>
            <p:ph type="body" idx="1"/>
          </p:nvPr>
        </p:nvSpPr>
        <p:spPr bwMode="auto">
          <a:noFill/>
        </p:spPr>
        <p:txBody>
          <a:bodyPr/>
          <a:lstStyle/>
          <a:p>
            <a:endParaRPr lang="en-US"/>
          </a:p>
        </p:txBody>
      </p:sp>
    </p:spTree>
    <p:extLst>
      <p:ext uri="{BB962C8B-B14F-4D97-AF65-F5344CB8AC3E}">
        <p14:creationId xmlns:p14="http://schemas.microsoft.com/office/powerpoint/2010/main" val="30723577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TextEdit="1"/>
          </p:cNvSpPr>
          <p:nvPr>
            <p:ph type="sldImg"/>
          </p:nvPr>
        </p:nvSpPr>
        <p:spPr bwMode="auto">
          <a:xfrm>
            <a:off x="382588" y="685800"/>
            <a:ext cx="6092825" cy="3429000"/>
          </a:xfrm>
          <a:noFill/>
          <a:ln>
            <a:solidFill>
              <a:srgbClr val="000000"/>
            </a:solidFill>
            <a:miter lim="800000"/>
            <a:headEnd/>
            <a:tailEnd/>
          </a:ln>
        </p:spPr>
      </p:sp>
      <p:sp>
        <p:nvSpPr>
          <p:cNvPr id="38915" name="Rectangle 3"/>
          <p:cNvSpPr>
            <a:spLocks noGrp="1"/>
          </p:cNvSpPr>
          <p:nvPr>
            <p:ph type="body" idx="1"/>
          </p:nvPr>
        </p:nvSpPr>
        <p:spPr bwMode="auto">
          <a:noFill/>
        </p:spPr>
        <p:txBody>
          <a:bodyPr/>
          <a:lstStyle/>
          <a:p>
            <a:endParaRPr lang="en-US">
              <a:ea typeface="ＭＳ Ｐゴシック" pitchFamily="-65" charset="-128"/>
              <a:cs typeface="ＭＳ Ｐゴシック" pitchFamily="-65" charset="-128"/>
            </a:endParaRPr>
          </a:p>
        </p:txBody>
      </p:sp>
    </p:spTree>
    <p:extLst>
      <p:ext uri="{BB962C8B-B14F-4D97-AF65-F5344CB8AC3E}">
        <p14:creationId xmlns:p14="http://schemas.microsoft.com/office/powerpoint/2010/main" val="16526337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TextEdit="1"/>
          </p:cNvSpPr>
          <p:nvPr>
            <p:ph type="sldImg"/>
          </p:nvPr>
        </p:nvSpPr>
        <p:spPr bwMode="auto">
          <a:xfrm>
            <a:off x="382588" y="685800"/>
            <a:ext cx="6092825" cy="3429000"/>
          </a:xfrm>
          <a:noFill/>
          <a:ln>
            <a:solidFill>
              <a:srgbClr val="000000"/>
            </a:solidFill>
            <a:miter lim="800000"/>
            <a:headEnd/>
            <a:tailEnd/>
          </a:ln>
        </p:spPr>
      </p:sp>
      <p:sp>
        <p:nvSpPr>
          <p:cNvPr id="61443" name="Rectangle 3"/>
          <p:cNvSpPr>
            <a:spLocks noGrp="1"/>
          </p:cNvSpPr>
          <p:nvPr>
            <p:ph type="body" idx="1"/>
          </p:nvPr>
        </p:nvSpPr>
        <p:spPr bwMode="auto">
          <a:noFill/>
        </p:spPr>
        <p:txBody>
          <a:bodyPr/>
          <a:lstStyle/>
          <a:p>
            <a:endParaRPr lang="en-US"/>
          </a:p>
        </p:txBody>
      </p:sp>
    </p:spTree>
    <p:extLst>
      <p:ext uri="{BB962C8B-B14F-4D97-AF65-F5344CB8AC3E}">
        <p14:creationId xmlns:p14="http://schemas.microsoft.com/office/powerpoint/2010/main" val="35911349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TextEdit="1"/>
          </p:cNvSpPr>
          <p:nvPr>
            <p:ph type="sldImg"/>
          </p:nvPr>
        </p:nvSpPr>
        <p:spPr bwMode="auto">
          <a:xfrm>
            <a:off x="382588" y="685800"/>
            <a:ext cx="6092825" cy="3429000"/>
          </a:xfrm>
          <a:noFill/>
          <a:ln>
            <a:solidFill>
              <a:srgbClr val="000000"/>
            </a:solidFill>
            <a:miter lim="800000"/>
            <a:headEnd/>
            <a:tailEnd/>
          </a:ln>
        </p:spPr>
      </p:sp>
      <p:sp>
        <p:nvSpPr>
          <p:cNvPr id="61443" name="Rectangle 3"/>
          <p:cNvSpPr>
            <a:spLocks noGrp="1"/>
          </p:cNvSpPr>
          <p:nvPr>
            <p:ph type="body" idx="1"/>
          </p:nvPr>
        </p:nvSpPr>
        <p:spPr bwMode="auto">
          <a:noFill/>
        </p:spPr>
        <p:txBody>
          <a:bodyPr/>
          <a:lstStyle/>
          <a:p>
            <a:endParaRPr lang="en-US"/>
          </a:p>
        </p:txBody>
      </p:sp>
    </p:spTree>
    <p:extLst>
      <p:ext uri="{BB962C8B-B14F-4D97-AF65-F5344CB8AC3E}">
        <p14:creationId xmlns:p14="http://schemas.microsoft.com/office/powerpoint/2010/main" val="40858024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TextEdit="1"/>
          </p:cNvSpPr>
          <p:nvPr>
            <p:ph type="sldImg"/>
          </p:nvPr>
        </p:nvSpPr>
        <p:spPr bwMode="auto">
          <a:xfrm>
            <a:off x="382588" y="685800"/>
            <a:ext cx="6092825" cy="3429000"/>
          </a:xfrm>
          <a:noFill/>
          <a:ln>
            <a:solidFill>
              <a:srgbClr val="000000"/>
            </a:solidFill>
            <a:miter lim="800000"/>
            <a:headEnd/>
            <a:tailEnd/>
          </a:ln>
        </p:spPr>
      </p:sp>
      <p:sp>
        <p:nvSpPr>
          <p:cNvPr id="61443" name="Rectangle 3"/>
          <p:cNvSpPr>
            <a:spLocks noGrp="1"/>
          </p:cNvSpPr>
          <p:nvPr>
            <p:ph type="body" idx="1"/>
          </p:nvPr>
        </p:nvSpPr>
        <p:spPr bwMode="auto">
          <a:noFill/>
        </p:spPr>
        <p:txBody>
          <a:bodyPr/>
          <a:lstStyle/>
          <a:p>
            <a:endParaRPr lang="en-US"/>
          </a:p>
        </p:txBody>
      </p:sp>
    </p:spTree>
    <p:extLst>
      <p:ext uri="{BB962C8B-B14F-4D97-AF65-F5344CB8AC3E}">
        <p14:creationId xmlns:p14="http://schemas.microsoft.com/office/powerpoint/2010/main" val="10039753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 name="Shape 282"/>
          <p:cNvSpPr>
            <a:spLocks noGrp="1" noRot="1" noChangeAspect="1"/>
          </p:cNvSpPr>
          <p:nvPr>
            <p:ph type="sldImg"/>
          </p:nvPr>
        </p:nvSpPr>
        <p:spPr>
          <a:xfrm>
            <a:off x="382588" y="685800"/>
            <a:ext cx="6092825" cy="3429000"/>
          </a:xfrm>
          <a:prstGeom prst="rect">
            <a:avLst/>
          </a:prstGeom>
        </p:spPr>
        <p:txBody>
          <a:bodyPr/>
          <a:lstStyle/>
          <a:p>
            <a:endParaRPr/>
          </a:p>
        </p:txBody>
      </p:sp>
      <p:sp>
        <p:nvSpPr>
          <p:cNvPr id="283" name="Shape 283"/>
          <p:cNvSpPr>
            <a:spLocks noGrp="1"/>
          </p:cNvSpPr>
          <p:nvPr>
            <p:ph type="body" sz="quarter" idx="1"/>
          </p:nvPr>
        </p:nvSpPr>
        <p:spPr>
          <a:prstGeom prst="rect">
            <a:avLst/>
          </a:prstGeom>
        </p:spPr>
        <p:txBody>
          <a:bodyPr/>
          <a:lstStyle/>
          <a:p>
            <a:r>
              <a:t>We may not get to this slide.  Likely discussion with unfold from prior slide to its logical place depending upon engagement and interest.  If presentation is done in a static format or with large group, then this slide will function as the close for that discussion.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TextEdit="1"/>
          </p:cNvSpPr>
          <p:nvPr>
            <p:ph type="sldImg"/>
          </p:nvPr>
        </p:nvSpPr>
        <p:spPr bwMode="auto">
          <a:xfrm>
            <a:off x="382588" y="685800"/>
            <a:ext cx="6092825" cy="3429000"/>
          </a:xfrm>
          <a:noFill/>
          <a:ln>
            <a:solidFill>
              <a:srgbClr val="000000"/>
            </a:solidFill>
            <a:miter lim="800000"/>
            <a:headEnd/>
            <a:tailEnd/>
          </a:ln>
        </p:spPr>
      </p:sp>
      <p:sp>
        <p:nvSpPr>
          <p:cNvPr id="61443" name="Rectangle 3"/>
          <p:cNvSpPr>
            <a:spLocks noGrp="1"/>
          </p:cNvSpPr>
          <p:nvPr>
            <p:ph type="body" idx="1"/>
          </p:nvPr>
        </p:nvSpPr>
        <p:spPr bwMode="auto">
          <a:noFill/>
        </p:spPr>
        <p:txBody>
          <a:bodyPr/>
          <a:lstStyle/>
          <a:p>
            <a:endParaRPr lang="en-US"/>
          </a:p>
        </p:txBody>
      </p:sp>
    </p:spTree>
    <p:extLst>
      <p:ext uri="{BB962C8B-B14F-4D97-AF65-F5344CB8AC3E}">
        <p14:creationId xmlns:p14="http://schemas.microsoft.com/office/powerpoint/2010/main" val="17630906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TextEdit="1"/>
          </p:cNvSpPr>
          <p:nvPr>
            <p:ph type="sldImg"/>
          </p:nvPr>
        </p:nvSpPr>
        <p:spPr bwMode="auto">
          <a:xfrm>
            <a:off x="382588" y="685800"/>
            <a:ext cx="6092825" cy="3429000"/>
          </a:xfrm>
          <a:noFill/>
          <a:ln>
            <a:solidFill>
              <a:srgbClr val="000000"/>
            </a:solidFill>
            <a:miter lim="800000"/>
            <a:headEnd/>
            <a:tailEnd/>
          </a:ln>
        </p:spPr>
      </p:sp>
      <p:sp>
        <p:nvSpPr>
          <p:cNvPr id="61443" name="Rectangle 3"/>
          <p:cNvSpPr>
            <a:spLocks noGrp="1"/>
          </p:cNvSpPr>
          <p:nvPr>
            <p:ph type="body" idx="1"/>
          </p:nvPr>
        </p:nvSpPr>
        <p:spPr bwMode="auto">
          <a:noFill/>
        </p:spPr>
        <p:txBody>
          <a:bodyPr/>
          <a:lstStyle/>
          <a:p>
            <a:endParaRPr lang="en-US"/>
          </a:p>
        </p:txBody>
      </p:sp>
    </p:spTree>
    <p:extLst>
      <p:ext uri="{BB962C8B-B14F-4D97-AF65-F5344CB8AC3E}">
        <p14:creationId xmlns:p14="http://schemas.microsoft.com/office/powerpoint/2010/main" val="33612447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61c87d97fe_0_0: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61c87d97fe_0_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992281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xfrm>
            <a:off x="382588" y="685800"/>
            <a:ext cx="6092825" cy="3429000"/>
          </a:xfrm>
          <a:noFill/>
          <a:ln>
            <a:solidFill>
              <a:srgbClr val="000000"/>
            </a:solidFill>
            <a:miter lim="800000"/>
            <a:headEnd/>
            <a:tailEnd/>
          </a:ln>
        </p:spPr>
      </p:sp>
      <p:sp>
        <p:nvSpPr>
          <p:cNvPr id="15363" name="Notes Placeholder 2"/>
          <p:cNvSpPr>
            <a:spLocks noGrp="1"/>
          </p:cNvSpPr>
          <p:nvPr>
            <p:ph type="body" idx="1"/>
          </p:nvPr>
        </p:nvSpPr>
        <p:spPr bwMode="auto">
          <a:noFill/>
        </p:spPr>
        <p:txBody>
          <a:bodyPr/>
          <a:lstStyle/>
          <a:p>
            <a:endParaRPr lang="en-US"/>
          </a:p>
        </p:txBody>
      </p:sp>
      <p:sp>
        <p:nvSpPr>
          <p:cNvPr id="15364" name="Slide Number Placeholder 3"/>
          <p:cNvSpPr>
            <a:spLocks noGrp="1"/>
          </p:cNvSpPr>
          <p:nvPr>
            <p:ph type="sldNum" sz="quarter" idx="5"/>
          </p:nvPr>
        </p:nvSpPr>
        <p:spPr bwMode="auto">
          <a:noFill/>
          <a:ln>
            <a:miter lim="800000"/>
            <a:headEnd/>
            <a:tailEnd/>
          </a:ln>
        </p:spPr>
        <p:txBody>
          <a:bodyPr/>
          <a:lstStyle/>
          <a:p>
            <a:fld id="{DE20877D-45F0-E645-81A0-6F438D325AB2}" type="slidenum">
              <a:rPr lang="en-US"/>
              <a:pPr/>
              <a:t>7</a:t>
            </a:fld>
            <a:endParaRPr lang="en-US"/>
          </a:p>
        </p:txBody>
      </p:sp>
    </p:spTree>
    <p:extLst>
      <p:ext uri="{BB962C8B-B14F-4D97-AF65-F5344CB8AC3E}">
        <p14:creationId xmlns:p14="http://schemas.microsoft.com/office/powerpoint/2010/main" val="30707518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TextEdit="1"/>
          </p:cNvSpPr>
          <p:nvPr>
            <p:ph type="sldImg"/>
          </p:nvPr>
        </p:nvSpPr>
        <p:spPr bwMode="auto">
          <a:xfrm>
            <a:off x="382588" y="685800"/>
            <a:ext cx="6092825" cy="3429000"/>
          </a:xfrm>
          <a:noFill/>
          <a:ln>
            <a:solidFill>
              <a:srgbClr val="000000"/>
            </a:solidFill>
            <a:miter lim="800000"/>
            <a:headEnd/>
            <a:tailEnd/>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Lst>
        </p:spPr>
      </p:sp>
      <p:sp>
        <p:nvSpPr>
          <p:cNvPr id="21507" name="Rectangle 3"/>
          <p:cNvSpPr>
            <a:spLocks noGrp="1"/>
          </p:cNvSpPr>
          <p:nvPr>
            <p:ph type="body" idx="1"/>
          </p:nvPr>
        </p:nvSpPr>
        <p:spPr bwMode="auto">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normAutofit fontScale="32500" lnSpcReduction="20000"/>
          </a:bodyPr>
          <a:lstStyle/>
          <a:p>
            <a:r>
              <a:rPr lang="en-US" dirty="0"/>
              <a:t>The “old” model of education defines learning based upon predetermined topics with predetermined targets for what should be covered each year, based upon typical age expectations.  </a:t>
            </a:r>
          </a:p>
          <a:p>
            <a:r>
              <a:rPr lang="en-US" dirty="0"/>
              <a:t>In this model, when Josie asks about exponents at age 6, the teacher asks her to put her hand down and to focus on subtraction.  Josie encounters this over and over gets the message that her questions don’t matter, so she stops asking.  And then everyone “equals out” because the brightest students don’t get a chance to learn.  The high ability once in evidence in first grade often disappears by fourth.  </a:t>
            </a:r>
          </a:p>
          <a:p>
            <a:r>
              <a:rPr lang="en-US" dirty="0"/>
              <a:t>Once a child has achieved that level of capacity, they are left to wait as the teacher focuses on students who have not yet mastered the basic skills or basic topic areas for coverage. </a:t>
            </a:r>
          </a:p>
          <a:p>
            <a:r>
              <a:rPr lang="en-US" dirty="0"/>
              <a:t> The big focus for each teacher is a standardized test which checks the box against what children are supposed to know via a list made by people who don’t know the children. </a:t>
            </a:r>
          </a:p>
          <a:p>
            <a:r>
              <a:rPr lang="en-US" dirty="0"/>
              <a:t>Education is defined through an outmoded lens of “what you know” with modest skill expectations around reading, writing, and math. For gifted elementary students who show up at school on Day 1 already knowing 50% of what is to be “covered” that year, without the need for the first six weeks of review which is typical, and with a pace of learning which is dramatically slower than how their mind operates, we see a model which is a dramatic misfit for our most capable children.  </a:t>
            </a:r>
          </a:p>
          <a:p>
            <a:r>
              <a:rPr lang="en-US" dirty="0"/>
              <a:t>Slowly, these most able children stop asking . . . They get messages from their teachers and peers that their job is to fit in, not to ask hard questions or struggle to learn.    </a:t>
            </a:r>
          </a:p>
          <a:p>
            <a:r>
              <a:rPr lang="en-US" dirty="0"/>
              <a:t>We are raising a nation of box checkers who follow the rules.  </a:t>
            </a:r>
          </a:p>
          <a:p>
            <a:endParaRPr lang="en-US" dirty="0"/>
          </a:p>
          <a:p>
            <a:r>
              <a:rPr lang="en-US" dirty="0"/>
              <a:t>The “new” model of education should be defined by a teacher who asks questions and creates a classroom tone in which students engage around topics, understand their relevance in the world, and there is freedom to actually ask questions which don’t have answers.  </a:t>
            </a:r>
          </a:p>
          <a:p>
            <a:r>
              <a:rPr lang="en-US" dirty="0"/>
              <a:t>If a student is ready to ask about a topic, engage with them to explore it.  When Josie asks about exponents at age 6, the teacher has permission to go off the text book and to engage and honor that inquiry with real exploration.  In order to do that, the teachers’ role should be less about common objective criteria and more about meeting the needs and enabling learning for every child, not just the bottom half of the class.  Currently, teachers describe that their hands are tied and even that they will risk their job if they actually differentiate to meet the needs of the highest ability children.  </a:t>
            </a:r>
          </a:p>
          <a:p>
            <a:r>
              <a:rPr lang="en-US" dirty="0"/>
              <a:t>In an era when anyone can look up anything at any time, education is no longer about  “knowing” a lot and instead should be based upon your ability to think creatively, ask good questions, filter information, collaborate with others, and take responsibility for your impact on the world.  </a:t>
            </a:r>
          </a:p>
          <a:p>
            <a:r>
              <a:rPr lang="en-US" dirty="0"/>
              <a:t>We need to free our highest potential mathematical, scientific and creative thinkers to pursue inquiry, discovery, and learning.  </a:t>
            </a:r>
          </a:p>
        </p:txBody>
      </p:sp>
    </p:spTree>
    <p:extLst>
      <p:ext uri="{BB962C8B-B14F-4D97-AF65-F5344CB8AC3E}">
        <p14:creationId xmlns:p14="http://schemas.microsoft.com/office/powerpoint/2010/main" val="37569142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TextEdit="1"/>
          </p:cNvSpPr>
          <p:nvPr>
            <p:ph type="sldImg"/>
          </p:nvPr>
        </p:nvSpPr>
        <p:spPr bwMode="auto">
          <a:xfrm>
            <a:off x="382588" y="685800"/>
            <a:ext cx="6092825" cy="3429000"/>
          </a:xfrm>
          <a:noFill/>
          <a:ln>
            <a:solidFill>
              <a:srgbClr val="000000"/>
            </a:solidFill>
            <a:miter lim="800000"/>
            <a:headEnd/>
            <a:tailEnd/>
          </a:ln>
        </p:spPr>
      </p:sp>
      <p:sp>
        <p:nvSpPr>
          <p:cNvPr id="34819" name="Rectangle 3"/>
          <p:cNvSpPr>
            <a:spLocks noGrp="1"/>
          </p:cNvSpPr>
          <p:nvPr>
            <p:ph type="body" idx="1"/>
          </p:nvPr>
        </p:nvSpPr>
        <p:spPr bwMode="auto">
          <a:noFill/>
        </p:spPr>
        <p:txBody>
          <a:bodyPr/>
          <a:lstStyle/>
          <a:p>
            <a:endParaRPr lang="en-US"/>
          </a:p>
        </p:txBody>
      </p:sp>
    </p:spTree>
    <p:extLst>
      <p:ext uri="{BB962C8B-B14F-4D97-AF65-F5344CB8AC3E}">
        <p14:creationId xmlns:p14="http://schemas.microsoft.com/office/powerpoint/2010/main" val="2686729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fontScale="40000" lnSpcReduction="20000"/>
          </a:bodyPr>
          <a:lstStyle/>
          <a:p>
            <a:r>
              <a:rPr lang="en-US" dirty="0"/>
              <a:t>A traditional education model pre determines what is to be learned in a given school year or course.  The emphasis is on 	</a:t>
            </a:r>
            <a:r>
              <a:rPr lang="en-US" i="1" dirty="0"/>
              <a:t>Knowledge Acquisition.  </a:t>
            </a:r>
          </a:p>
          <a:p>
            <a:r>
              <a:rPr lang="en-US" dirty="0"/>
              <a:t>However, memorization and a copious knowledge bank is now a commodity.  </a:t>
            </a:r>
          </a:p>
          <a:p>
            <a:r>
              <a:rPr lang="en-US" dirty="0"/>
              <a:t>There is also an emphasis on assuring that basic skills are acquired – reading, writing, calculations, spelling, handwriting, how to write a research paper, how to use the library, etc.  </a:t>
            </a:r>
          </a:p>
          <a:p>
            <a:r>
              <a:rPr lang="en-US" dirty="0"/>
              <a:t>However, skills which are outmoded are not pushed aside. . . We still teach cursive and library skills instead of technological proficiency and the ability to filter information.  We also have completely new fields of science emerging, and we cannot author textbooks and train teachers fast enough to prepare students for an ever changing world.  Let’s put the exploration into their hands and use technological tools to turn around the expectations.  Let’s not pretend we can define a factual based test which “covers” what kids should “know” when the people who write the tests don’t know the most important new fields of science which will frame the world in the coming years.  </a:t>
            </a:r>
          </a:p>
          <a:p>
            <a:endParaRPr lang="en-US" dirty="0"/>
          </a:p>
          <a:p>
            <a:r>
              <a:rPr lang="en-US" b="1" i="1" dirty="0"/>
              <a:t>We need to focus instead on building student capacity to be effective in an ever evolving world.  </a:t>
            </a:r>
          </a:p>
          <a:p>
            <a:endParaRPr lang="en-US" dirty="0"/>
          </a:p>
          <a:p>
            <a:r>
              <a:rPr lang="en-US" dirty="0"/>
              <a:t>And the most important things to learn – Capacities for being an effective thinker and contributor in the world – are cast aside in traditional classrooms as teachers are pressured to prepare students for tests on knowledge and skills.  </a:t>
            </a:r>
          </a:p>
          <a:p>
            <a:r>
              <a:rPr lang="en-US" dirty="0"/>
              <a:t>Yet, the things which actually matter most are:  </a:t>
            </a:r>
          </a:p>
          <a:p>
            <a:pPr marL="228600" indent="-228600">
              <a:buAutoNum type="arabicPeriod"/>
            </a:pPr>
            <a:r>
              <a:rPr lang="en-US" dirty="0"/>
              <a:t>Problem Solving			4.  Leadership &amp; Emotional Intelligence</a:t>
            </a:r>
          </a:p>
          <a:p>
            <a:pPr marL="228600" indent="-228600">
              <a:buAutoNum type="arabicPeriod"/>
            </a:pPr>
            <a:r>
              <a:rPr lang="en-US" dirty="0"/>
              <a:t>Creative Thinking 			5.  Taking Responsibility for your Impact </a:t>
            </a:r>
          </a:p>
          <a:p>
            <a:pPr marL="228600" indent="-228600">
              <a:buAutoNum type="arabicPeriod"/>
            </a:pPr>
            <a:r>
              <a:rPr lang="en-US" dirty="0"/>
              <a:t>Ability to Collaborate		6.  Systems Thinking </a:t>
            </a:r>
          </a:p>
          <a:p>
            <a:pPr marL="228600" indent="-228600"/>
            <a:r>
              <a:rPr lang="en-US" dirty="0"/>
              <a:t>Teachers are prevented from focusing on these through rigid curricula and through mandated tests on standard topics.  </a:t>
            </a:r>
          </a:p>
          <a:p>
            <a:pPr marL="228600" indent="-228600"/>
            <a:r>
              <a:rPr lang="en-US" dirty="0"/>
              <a:t>It is very hard to measure these capacities in an authentic way, yet they are the most important for us to develop a nation with scientific acumen and new answers to old problems.  </a:t>
            </a:r>
          </a:p>
        </p:txBody>
      </p:sp>
      <p:sp>
        <p:nvSpPr>
          <p:cNvPr id="4" name="Slide Number Placeholder 3"/>
          <p:cNvSpPr>
            <a:spLocks noGrp="1"/>
          </p:cNvSpPr>
          <p:nvPr>
            <p:ph type="sldNum" sz="quarter" idx="10"/>
          </p:nvPr>
        </p:nvSpPr>
        <p:spPr/>
        <p:txBody>
          <a:bodyPr/>
          <a:lstStyle/>
          <a:p>
            <a:pPr>
              <a:defRPr/>
            </a:pPr>
            <a:fld id="{2DF60A29-C843-464E-B742-2559749B983B}" type="slidenum">
              <a:rPr lang="en-US" smtClean="0"/>
              <a:pPr>
                <a:defRPr/>
              </a:pPr>
              <a:t>10</a:t>
            </a:fld>
            <a:endParaRPr lang="en-US" dirty="0"/>
          </a:p>
        </p:txBody>
      </p:sp>
    </p:spTree>
    <p:extLst>
      <p:ext uri="{BB962C8B-B14F-4D97-AF65-F5344CB8AC3E}">
        <p14:creationId xmlns:p14="http://schemas.microsoft.com/office/powerpoint/2010/main" val="29553442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Big Image Placeholder">
    <p:spTree>
      <p:nvGrpSpPr>
        <p:cNvPr id="1" name=""/>
        <p:cNvGrpSpPr/>
        <p:nvPr/>
      </p:nvGrpSpPr>
      <p:grpSpPr>
        <a:xfrm>
          <a:off x="0" y="0"/>
          <a:ext cx="0" cy="0"/>
          <a:chOff x="0" y="0"/>
          <a:chExt cx="0" cy="0"/>
        </a:xfrm>
      </p:grpSpPr>
      <p:sp>
        <p:nvSpPr>
          <p:cNvPr id="1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20" name="Picture Placeholder 13"/>
          <p:cNvSpPr>
            <a:spLocks noGrp="1"/>
          </p:cNvSpPr>
          <p:nvPr>
            <p:ph type="pic" idx="13"/>
          </p:nvPr>
        </p:nvSpPr>
        <p:spPr>
          <a:xfrm>
            <a:off x="-3176" y="0"/>
            <a:ext cx="24426547" cy="13716000"/>
          </a:xfrm>
          <a:prstGeom prst="rect">
            <a:avLst/>
          </a:prstGeom>
        </p:spPr>
        <p:txBody>
          <a:bodyPr lIns="91439" tIns="45719" rIns="91439" bIns="45719">
            <a:noAutofit/>
          </a:bodyPr>
          <a:lstStyle/>
          <a:p>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AppleWatch">
    <p:spTree>
      <p:nvGrpSpPr>
        <p:cNvPr id="1" name=""/>
        <p:cNvGrpSpPr/>
        <p:nvPr/>
      </p:nvGrpSpPr>
      <p:grpSpPr>
        <a:xfrm>
          <a:off x="0" y="0"/>
          <a:ext cx="0" cy="0"/>
          <a:chOff x="0" y="0"/>
          <a:chExt cx="0" cy="0"/>
        </a:xfrm>
      </p:grpSpPr>
      <p:sp>
        <p:nvSpPr>
          <p:cNvPr id="10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109" name="Picture Placeholder 13"/>
          <p:cNvSpPr>
            <a:spLocks noGrp="1"/>
          </p:cNvSpPr>
          <p:nvPr>
            <p:ph type="pic" sz="quarter" idx="13"/>
          </p:nvPr>
        </p:nvSpPr>
        <p:spPr>
          <a:xfrm>
            <a:off x="10434080" y="5628837"/>
            <a:ext cx="3226329" cy="4187307"/>
          </a:xfrm>
          <a:prstGeom prst="rect">
            <a:avLst/>
          </a:prstGeom>
        </p:spPr>
        <p:txBody>
          <a:bodyPr lIns="91439" tIns="45719" rIns="91439" bIns="45719">
            <a:noAutofit/>
          </a:bodyPr>
          <a:lstStyle/>
          <a:p>
            <a:endParaRPr/>
          </a:p>
        </p:txBody>
      </p:sp>
      <p:sp>
        <p:nvSpPr>
          <p:cNvPr id="110" name="Picture Placeholder 13"/>
          <p:cNvSpPr>
            <a:spLocks noGrp="1"/>
          </p:cNvSpPr>
          <p:nvPr>
            <p:ph type="pic" sz="quarter" idx="14"/>
          </p:nvPr>
        </p:nvSpPr>
        <p:spPr>
          <a:xfrm>
            <a:off x="7207752" y="5628837"/>
            <a:ext cx="3226329" cy="4187307"/>
          </a:xfrm>
          <a:prstGeom prst="rect">
            <a:avLst/>
          </a:prstGeom>
        </p:spPr>
        <p:txBody>
          <a:bodyPr lIns="91439" tIns="45719" rIns="91439" bIns="45719">
            <a:noAutofit/>
          </a:bodyPr>
          <a:lstStyle/>
          <a:p>
            <a:endParaRPr/>
          </a:p>
        </p:txBody>
      </p:sp>
      <p:sp>
        <p:nvSpPr>
          <p:cNvPr id="111" name="Picture Placeholder 13"/>
          <p:cNvSpPr>
            <a:spLocks noGrp="1"/>
          </p:cNvSpPr>
          <p:nvPr>
            <p:ph type="pic" sz="quarter" idx="15"/>
          </p:nvPr>
        </p:nvSpPr>
        <p:spPr>
          <a:xfrm>
            <a:off x="13660408" y="5628837"/>
            <a:ext cx="3226329" cy="4187307"/>
          </a:xfrm>
          <a:prstGeom prst="rect">
            <a:avLst/>
          </a:prstGeom>
        </p:spPr>
        <p:txBody>
          <a:bodyPr lIns="91439" tIns="45719" rIns="91439" bIns="45719">
            <a:noAutofit/>
          </a:bodyPr>
          <a:lstStyle/>
          <a:p>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Our Services">
    <p:spTree>
      <p:nvGrpSpPr>
        <p:cNvPr id="1" name=""/>
        <p:cNvGrpSpPr/>
        <p:nvPr/>
      </p:nvGrpSpPr>
      <p:grpSpPr>
        <a:xfrm>
          <a:off x="0" y="0"/>
          <a:ext cx="0" cy="0"/>
          <a:chOff x="0" y="0"/>
          <a:chExt cx="0" cy="0"/>
        </a:xfrm>
      </p:grpSpPr>
      <p:sp>
        <p:nvSpPr>
          <p:cNvPr id="11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119" name="Picture Placeholder 13"/>
          <p:cNvSpPr>
            <a:spLocks noGrp="1"/>
          </p:cNvSpPr>
          <p:nvPr>
            <p:ph type="pic" sz="quarter" idx="13"/>
          </p:nvPr>
        </p:nvSpPr>
        <p:spPr>
          <a:xfrm>
            <a:off x="9076255" y="2917662"/>
            <a:ext cx="6225141" cy="3262454"/>
          </a:xfrm>
          <a:prstGeom prst="rect">
            <a:avLst/>
          </a:prstGeom>
        </p:spPr>
        <p:txBody>
          <a:bodyPr lIns="91439" tIns="45719" rIns="91439" bIns="45719">
            <a:noAutofit/>
          </a:bodyPr>
          <a:lstStyle/>
          <a:p>
            <a:endParaRPr/>
          </a:p>
        </p:txBody>
      </p:sp>
      <p:sp>
        <p:nvSpPr>
          <p:cNvPr id="120" name="Picture Placeholder 13"/>
          <p:cNvSpPr>
            <a:spLocks noGrp="1"/>
          </p:cNvSpPr>
          <p:nvPr>
            <p:ph type="pic" sz="quarter" idx="14"/>
          </p:nvPr>
        </p:nvSpPr>
        <p:spPr>
          <a:xfrm>
            <a:off x="15924730" y="2917662"/>
            <a:ext cx="6225141" cy="3262454"/>
          </a:xfrm>
          <a:prstGeom prst="rect">
            <a:avLst/>
          </a:prstGeom>
        </p:spPr>
        <p:txBody>
          <a:bodyPr lIns="91439" tIns="45719" rIns="91439" bIns="45719">
            <a:noAutofit/>
          </a:bodyPr>
          <a:lstStyle/>
          <a:p>
            <a:endParaRPr/>
          </a:p>
        </p:txBody>
      </p:sp>
      <p:sp>
        <p:nvSpPr>
          <p:cNvPr id="121" name="Picture Placeholder 13"/>
          <p:cNvSpPr>
            <a:spLocks noGrp="1"/>
          </p:cNvSpPr>
          <p:nvPr>
            <p:ph type="pic" sz="quarter" idx="15"/>
          </p:nvPr>
        </p:nvSpPr>
        <p:spPr>
          <a:xfrm>
            <a:off x="2227779" y="8005143"/>
            <a:ext cx="6225142" cy="3262455"/>
          </a:xfrm>
          <a:prstGeom prst="rect">
            <a:avLst/>
          </a:prstGeom>
        </p:spPr>
        <p:txBody>
          <a:bodyPr lIns="91439" tIns="45719" rIns="91439" bIns="45719">
            <a:noAutofit/>
          </a:bodyPr>
          <a:lstStyle/>
          <a:p>
            <a:endParaRPr/>
          </a:p>
        </p:txBody>
      </p:sp>
      <p:sp>
        <p:nvSpPr>
          <p:cNvPr id="122" name="Picture Placeholder 13"/>
          <p:cNvSpPr>
            <a:spLocks noGrp="1"/>
          </p:cNvSpPr>
          <p:nvPr>
            <p:ph type="pic" sz="quarter" idx="16"/>
          </p:nvPr>
        </p:nvSpPr>
        <p:spPr>
          <a:xfrm>
            <a:off x="9076255" y="8005142"/>
            <a:ext cx="6225141" cy="3262455"/>
          </a:xfrm>
          <a:prstGeom prst="rect">
            <a:avLst/>
          </a:prstGeom>
        </p:spPr>
        <p:txBody>
          <a:bodyPr lIns="91439" tIns="45719" rIns="91439" bIns="45719">
            <a:noAutofit/>
          </a:bodyPr>
          <a:lstStyle/>
          <a:p>
            <a:endParaRPr/>
          </a:p>
        </p:txBody>
      </p:sp>
      <p:sp>
        <p:nvSpPr>
          <p:cNvPr id="123" name="Picture Placeholder 13"/>
          <p:cNvSpPr>
            <a:spLocks noGrp="1"/>
          </p:cNvSpPr>
          <p:nvPr>
            <p:ph type="pic" sz="quarter" idx="17"/>
          </p:nvPr>
        </p:nvSpPr>
        <p:spPr>
          <a:xfrm>
            <a:off x="15924730" y="8005142"/>
            <a:ext cx="6225141" cy="3262455"/>
          </a:xfrm>
          <a:prstGeom prst="rect">
            <a:avLst/>
          </a:prstGeom>
        </p:spPr>
        <p:txBody>
          <a:bodyPr lIns="91439" tIns="45719" rIns="91439" bIns="45719">
            <a:noAutofit/>
          </a:bodyPr>
          <a:lstStyle/>
          <a:p>
            <a:endParaRPr/>
          </a:p>
        </p:txBody>
      </p:sp>
      <p:sp>
        <p:nvSpPr>
          <p:cNvPr id="124" name="Picture Placeholder 13"/>
          <p:cNvSpPr>
            <a:spLocks noGrp="1"/>
          </p:cNvSpPr>
          <p:nvPr>
            <p:ph type="pic" sz="quarter" idx="18"/>
          </p:nvPr>
        </p:nvSpPr>
        <p:spPr>
          <a:xfrm>
            <a:off x="2227779" y="2917662"/>
            <a:ext cx="6225142" cy="3262454"/>
          </a:xfrm>
          <a:prstGeom prst="rect">
            <a:avLst/>
          </a:prstGeom>
        </p:spPr>
        <p:txBody>
          <a:bodyPr lIns="91439" tIns="45719" rIns="91439" bIns="45719">
            <a:noAutofit/>
          </a:bodyPr>
          <a:lstStyle/>
          <a:p>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7_Big Image Placeholder">
    <p:spTree>
      <p:nvGrpSpPr>
        <p:cNvPr id="1" name=""/>
        <p:cNvGrpSpPr/>
        <p:nvPr/>
      </p:nvGrpSpPr>
      <p:grpSpPr>
        <a:xfrm>
          <a:off x="0" y="0"/>
          <a:ext cx="0" cy="0"/>
          <a:chOff x="0" y="0"/>
          <a:chExt cx="0" cy="0"/>
        </a:xfrm>
      </p:grpSpPr>
      <p:sp>
        <p:nvSpPr>
          <p:cNvPr id="1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132" name="Picture Placeholder 13"/>
          <p:cNvSpPr>
            <a:spLocks noGrp="1"/>
          </p:cNvSpPr>
          <p:nvPr>
            <p:ph type="pic" sz="quarter" idx="13"/>
          </p:nvPr>
        </p:nvSpPr>
        <p:spPr>
          <a:xfrm>
            <a:off x="11190216" y="2959474"/>
            <a:ext cx="1828801" cy="1828801"/>
          </a:xfrm>
          <a:prstGeom prst="rect">
            <a:avLst/>
          </a:prstGeom>
        </p:spPr>
        <p:txBody>
          <a:bodyPr lIns="91439" tIns="45719" rIns="91439" bIns="45719">
            <a:noAutofit/>
          </a:bodyPr>
          <a:lstStyle/>
          <a:p>
            <a:endParaRPr/>
          </a:p>
        </p:txBody>
      </p:sp>
      <p:sp>
        <p:nvSpPr>
          <p:cNvPr id="133" name="Picture Placeholder 13"/>
          <p:cNvSpPr>
            <a:spLocks noGrp="1"/>
          </p:cNvSpPr>
          <p:nvPr>
            <p:ph type="pic" sz="quarter" idx="14"/>
          </p:nvPr>
        </p:nvSpPr>
        <p:spPr>
          <a:xfrm>
            <a:off x="3563561" y="2959474"/>
            <a:ext cx="1828801" cy="1828801"/>
          </a:xfrm>
          <a:prstGeom prst="rect">
            <a:avLst/>
          </a:prstGeom>
        </p:spPr>
        <p:txBody>
          <a:bodyPr lIns="91439" tIns="45719" rIns="91439" bIns="45719">
            <a:noAutofit/>
          </a:bodyPr>
          <a:lstStyle/>
          <a:p>
            <a:endParaRPr/>
          </a:p>
        </p:txBody>
      </p:sp>
      <p:sp>
        <p:nvSpPr>
          <p:cNvPr id="134" name="Picture Placeholder 13"/>
          <p:cNvSpPr>
            <a:spLocks noGrp="1"/>
          </p:cNvSpPr>
          <p:nvPr>
            <p:ph type="pic" sz="quarter" idx="15"/>
          </p:nvPr>
        </p:nvSpPr>
        <p:spPr>
          <a:xfrm>
            <a:off x="19142358" y="2959474"/>
            <a:ext cx="1828801" cy="1828801"/>
          </a:xfrm>
          <a:prstGeom prst="rect">
            <a:avLst/>
          </a:prstGeom>
        </p:spPr>
        <p:txBody>
          <a:bodyPr lIns="91439" tIns="45719" rIns="91439" bIns="45719">
            <a:noAutofit/>
          </a:bodyPr>
          <a:lstStyle/>
          <a:p>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13_Big Image Placeholder">
    <p:spTree>
      <p:nvGrpSpPr>
        <p:cNvPr id="1" name=""/>
        <p:cNvGrpSpPr/>
        <p:nvPr/>
      </p:nvGrpSpPr>
      <p:grpSpPr>
        <a:xfrm>
          <a:off x="0" y="0"/>
          <a:ext cx="0" cy="0"/>
          <a:chOff x="0" y="0"/>
          <a:chExt cx="0" cy="0"/>
        </a:xfrm>
      </p:grpSpPr>
      <p:sp>
        <p:nvSpPr>
          <p:cNvPr id="1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142" name="Picture Placeholder 13"/>
          <p:cNvSpPr>
            <a:spLocks noGrp="1"/>
          </p:cNvSpPr>
          <p:nvPr>
            <p:ph type="pic" sz="quarter" idx="13"/>
          </p:nvPr>
        </p:nvSpPr>
        <p:spPr>
          <a:xfrm>
            <a:off x="10259486" y="2875410"/>
            <a:ext cx="3913633" cy="3913633"/>
          </a:xfrm>
          <a:prstGeom prst="rect">
            <a:avLst/>
          </a:prstGeom>
        </p:spPr>
        <p:txBody>
          <a:bodyPr lIns="91439" tIns="45719" rIns="91439" bIns="45719">
            <a:noAutofit/>
          </a:bodyPr>
          <a:lstStyle/>
          <a:p>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14_Big Image Placeholder">
    <p:spTree>
      <p:nvGrpSpPr>
        <p:cNvPr id="1" name=""/>
        <p:cNvGrpSpPr/>
        <p:nvPr/>
      </p:nvGrpSpPr>
      <p:grpSpPr>
        <a:xfrm>
          <a:off x="0" y="0"/>
          <a:ext cx="0" cy="0"/>
          <a:chOff x="0" y="0"/>
          <a:chExt cx="0" cy="0"/>
        </a:xfrm>
      </p:grpSpPr>
      <p:sp>
        <p:nvSpPr>
          <p:cNvPr id="1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150" name="Picture Placeholder 13"/>
          <p:cNvSpPr>
            <a:spLocks noGrp="1"/>
          </p:cNvSpPr>
          <p:nvPr>
            <p:ph type="pic" sz="quarter" idx="13"/>
          </p:nvPr>
        </p:nvSpPr>
        <p:spPr>
          <a:xfrm>
            <a:off x="4130230" y="1774745"/>
            <a:ext cx="3913633" cy="3913633"/>
          </a:xfrm>
          <a:prstGeom prst="rect">
            <a:avLst/>
          </a:prstGeom>
        </p:spPr>
        <p:txBody>
          <a:bodyPr lIns="91439" tIns="45719" rIns="91439" bIns="45719">
            <a:noAutofit/>
          </a:bodyPr>
          <a:lstStyle/>
          <a:p>
            <a:endParaRPr/>
          </a:p>
        </p:txBody>
      </p:sp>
      <p:sp>
        <p:nvSpPr>
          <p:cNvPr id="151" name="Picture Placeholder 13"/>
          <p:cNvSpPr>
            <a:spLocks noGrp="1"/>
          </p:cNvSpPr>
          <p:nvPr>
            <p:ph type="pic" sz="quarter" idx="14"/>
          </p:nvPr>
        </p:nvSpPr>
        <p:spPr>
          <a:xfrm>
            <a:off x="16340709" y="1774745"/>
            <a:ext cx="3913633" cy="3913633"/>
          </a:xfrm>
          <a:prstGeom prst="rect">
            <a:avLst/>
          </a:prstGeom>
        </p:spPr>
        <p:txBody>
          <a:bodyPr lIns="91439" tIns="45719" rIns="91439" bIns="45719">
            <a:noAutofit/>
          </a:bodyPr>
          <a:lstStyle/>
          <a:p>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2_Title and Footer">
    <p:spTree>
      <p:nvGrpSpPr>
        <p:cNvPr id="1" name=""/>
        <p:cNvGrpSpPr/>
        <p:nvPr/>
      </p:nvGrpSpPr>
      <p:grpSpPr>
        <a:xfrm>
          <a:off x="0" y="0"/>
          <a:ext cx="0" cy="0"/>
          <a:chOff x="0" y="0"/>
          <a:chExt cx="0" cy="0"/>
        </a:xfrm>
      </p:grpSpPr>
      <p:sp>
        <p:nvSpPr>
          <p:cNvPr id="1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159" name="Picture Placeholder 2"/>
          <p:cNvSpPr>
            <a:spLocks noGrp="1"/>
          </p:cNvSpPr>
          <p:nvPr>
            <p:ph type="pic" idx="13"/>
          </p:nvPr>
        </p:nvSpPr>
        <p:spPr>
          <a:xfrm>
            <a:off x="0" y="0"/>
            <a:ext cx="24414225" cy="13716000"/>
          </a:xfrm>
          <a:prstGeom prst="rect">
            <a:avLst/>
          </a:prstGeom>
        </p:spPr>
        <p:txBody>
          <a:bodyPr lIns="91439" tIns="45719" rIns="91439" bIns="45719">
            <a:noAutofit/>
          </a:bodyPr>
          <a:lstStyle/>
          <a:p>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1_Two Bar Text Subtitle">
    <p:spTree>
      <p:nvGrpSpPr>
        <p:cNvPr id="1" name=""/>
        <p:cNvGrpSpPr/>
        <p:nvPr/>
      </p:nvGrpSpPr>
      <p:grpSpPr>
        <a:xfrm>
          <a:off x="0" y="0"/>
          <a:ext cx="0" cy="0"/>
          <a:chOff x="0" y="0"/>
          <a:chExt cx="0" cy="0"/>
        </a:xfrm>
      </p:grpSpPr>
      <p:sp>
        <p:nvSpPr>
          <p:cNvPr id="16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167" name="Picture Placeholder 9"/>
          <p:cNvSpPr>
            <a:spLocks noGrp="1"/>
          </p:cNvSpPr>
          <p:nvPr>
            <p:ph type="pic" idx="13"/>
          </p:nvPr>
        </p:nvSpPr>
        <p:spPr>
          <a:xfrm>
            <a:off x="0" y="0"/>
            <a:ext cx="24377650" cy="9673915"/>
          </a:xfrm>
          <a:prstGeom prst="rect">
            <a:avLst/>
          </a:prstGeom>
        </p:spPr>
        <p:txBody>
          <a:bodyPr lIns="91439" tIns="45719" rIns="91439" bIns="45719">
            <a:noAutofit/>
          </a:bodyPr>
          <a:lstStyle/>
          <a:p>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1_Timeline">
    <p:spTree>
      <p:nvGrpSpPr>
        <p:cNvPr id="1" name=""/>
        <p:cNvGrpSpPr/>
        <p:nvPr/>
      </p:nvGrpSpPr>
      <p:grpSpPr>
        <a:xfrm>
          <a:off x="0" y="0"/>
          <a:ext cx="0" cy="0"/>
          <a:chOff x="0" y="0"/>
          <a:chExt cx="0" cy="0"/>
        </a:xfrm>
      </p:grpSpPr>
      <p:sp>
        <p:nvSpPr>
          <p:cNvPr id="17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175" name="Picture Placeholder 2"/>
          <p:cNvSpPr>
            <a:spLocks noGrp="1"/>
          </p:cNvSpPr>
          <p:nvPr>
            <p:ph type="pic" sz="quarter" idx="13"/>
          </p:nvPr>
        </p:nvSpPr>
        <p:spPr>
          <a:xfrm>
            <a:off x="2469682" y="858054"/>
            <a:ext cx="8148685" cy="4235213"/>
          </a:xfrm>
          <a:prstGeom prst="rect">
            <a:avLst/>
          </a:prstGeom>
        </p:spPr>
        <p:txBody>
          <a:bodyPr lIns="91439" tIns="45719" rIns="91439" bIns="45719">
            <a:noAutofit/>
          </a:bodyPr>
          <a:lstStyle/>
          <a:p>
            <a:endParaRPr/>
          </a:p>
        </p:txBody>
      </p:sp>
      <p:sp>
        <p:nvSpPr>
          <p:cNvPr id="176" name="Picture Placeholder 2"/>
          <p:cNvSpPr>
            <a:spLocks noGrp="1"/>
          </p:cNvSpPr>
          <p:nvPr>
            <p:ph type="pic" sz="quarter" idx="14"/>
          </p:nvPr>
        </p:nvSpPr>
        <p:spPr>
          <a:xfrm>
            <a:off x="13290039" y="6148403"/>
            <a:ext cx="8148685" cy="4235213"/>
          </a:xfrm>
          <a:prstGeom prst="rect">
            <a:avLst/>
          </a:prstGeom>
        </p:spPr>
        <p:txBody>
          <a:bodyPr lIns="91439" tIns="45719" rIns="91439" bIns="45719">
            <a:noAutofit/>
          </a:bodyPr>
          <a:lstStyle/>
          <a:p>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1_Apps iPhone 6">
    <p:spTree>
      <p:nvGrpSpPr>
        <p:cNvPr id="1" name=""/>
        <p:cNvGrpSpPr/>
        <p:nvPr/>
      </p:nvGrpSpPr>
      <p:grpSpPr>
        <a:xfrm>
          <a:off x="0" y="0"/>
          <a:ext cx="0" cy="0"/>
          <a:chOff x="0" y="0"/>
          <a:chExt cx="0" cy="0"/>
        </a:xfrm>
      </p:grpSpPr>
      <p:sp>
        <p:nvSpPr>
          <p:cNvPr id="18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184" name="Picture Placeholder 2"/>
          <p:cNvSpPr>
            <a:spLocks noGrp="1"/>
          </p:cNvSpPr>
          <p:nvPr>
            <p:ph type="pic" idx="13"/>
          </p:nvPr>
        </p:nvSpPr>
        <p:spPr>
          <a:xfrm>
            <a:off x="-526581" y="5835806"/>
            <a:ext cx="8820848" cy="15719802"/>
          </a:xfrm>
          <a:prstGeom prst="rect">
            <a:avLst/>
          </a:prstGeom>
        </p:spPr>
        <p:txBody>
          <a:bodyPr lIns="91439" tIns="45719" rIns="91439" bIns="45719">
            <a:noAutofit/>
          </a:bodyPr>
          <a:lstStyle/>
          <a:p>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1_Tablet Horizontal">
    <p:spTree>
      <p:nvGrpSpPr>
        <p:cNvPr id="1" name=""/>
        <p:cNvGrpSpPr/>
        <p:nvPr/>
      </p:nvGrpSpPr>
      <p:grpSpPr>
        <a:xfrm>
          <a:off x="0" y="0"/>
          <a:ext cx="0" cy="0"/>
          <a:chOff x="0" y="0"/>
          <a:chExt cx="0" cy="0"/>
        </a:xfrm>
      </p:grpSpPr>
      <p:sp>
        <p:nvSpPr>
          <p:cNvPr id="19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192" name="Picture Placeholder 2"/>
          <p:cNvSpPr>
            <a:spLocks noGrp="1"/>
          </p:cNvSpPr>
          <p:nvPr>
            <p:ph type="pic" sz="half" idx="13"/>
          </p:nvPr>
        </p:nvSpPr>
        <p:spPr>
          <a:xfrm>
            <a:off x="-1090875" y="2009658"/>
            <a:ext cx="13001354" cy="9688881"/>
          </a:xfrm>
          <a:prstGeom prst="rect">
            <a:avLst/>
          </a:prstGeom>
        </p:spPr>
        <p:txBody>
          <a:bodyPr lIns="91439" tIns="45719" rIns="91439" bIns="45719">
            <a:noAutofit/>
          </a:bodyPr>
          <a:lstStyle/>
          <a:p>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4 Images">
    <p:spTree>
      <p:nvGrpSpPr>
        <p:cNvPr id="1" name=""/>
        <p:cNvGrpSpPr/>
        <p:nvPr/>
      </p:nvGrpSpPr>
      <p:grpSpPr>
        <a:xfrm>
          <a:off x="0" y="0"/>
          <a:ext cx="0" cy="0"/>
          <a:chOff x="0" y="0"/>
          <a:chExt cx="0" cy="0"/>
        </a:xfrm>
      </p:grpSpPr>
      <p:sp>
        <p:nvSpPr>
          <p:cNvPr id="2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28" name="Picture Placeholder 13"/>
          <p:cNvSpPr>
            <a:spLocks noGrp="1"/>
          </p:cNvSpPr>
          <p:nvPr>
            <p:ph type="pic" sz="quarter" idx="13"/>
          </p:nvPr>
        </p:nvSpPr>
        <p:spPr>
          <a:xfrm>
            <a:off x="0" y="3245560"/>
            <a:ext cx="6094413" cy="4713112"/>
          </a:xfrm>
          <a:prstGeom prst="rect">
            <a:avLst/>
          </a:prstGeom>
        </p:spPr>
        <p:txBody>
          <a:bodyPr lIns="91439" tIns="45719" rIns="91439" bIns="45719">
            <a:noAutofit/>
          </a:bodyPr>
          <a:lstStyle/>
          <a:p>
            <a:endParaRPr/>
          </a:p>
        </p:txBody>
      </p:sp>
      <p:sp>
        <p:nvSpPr>
          <p:cNvPr id="29" name="Picture Placeholder 13"/>
          <p:cNvSpPr>
            <a:spLocks noGrp="1"/>
          </p:cNvSpPr>
          <p:nvPr>
            <p:ph type="pic" sz="quarter" idx="14"/>
          </p:nvPr>
        </p:nvSpPr>
        <p:spPr>
          <a:xfrm>
            <a:off x="6094412" y="3245560"/>
            <a:ext cx="6094414" cy="4713112"/>
          </a:xfrm>
          <a:prstGeom prst="rect">
            <a:avLst/>
          </a:prstGeom>
        </p:spPr>
        <p:txBody>
          <a:bodyPr lIns="91439" tIns="45719" rIns="91439" bIns="45719">
            <a:noAutofit/>
          </a:bodyPr>
          <a:lstStyle/>
          <a:p>
            <a:endParaRPr/>
          </a:p>
        </p:txBody>
      </p:sp>
      <p:sp>
        <p:nvSpPr>
          <p:cNvPr id="30" name="Picture Placeholder 13"/>
          <p:cNvSpPr>
            <a:spLocks noGrp="1"/>
          </p:cNvSpPr>
          <p:nvPr>
            <p:ph type="pic" sz="quarter" idx="15"/>
          </p:nvPr>
        </p:nvSpPr>
        <p:spPr>
          <a:xfrm>
            <a:off x="12188824" y="3245560"/>
            <a:ext cx="6094414" cy="4713112"/>
          </a:xfrm>
          <a:prstGeom prst="rect">
            <a:avLst/>
          </a:prstGeom>
        </p:spPr>
        <p:txBody>
          <a:bodyPr lIns="91439" tIns="45719" rIns="91439" bIns="45719">
            <a:noAutofit/>
          </a:bodyPr>
          <a:lstStyle/>
          <a:p>
            <a:endParaRPr/>
          </a:p>
        </p:txBody>
      </p:sp>
      <p:sp>
        <p:nvSpPr>
          <p:cNvPr id="31" name="Picture Placeholder 13"/>
          <p:cNvSpPr>
            <a:spLocks noGrp="1"/>
          </p:cNvSpPr>
          <p:nvPr>
            <p:ph type="pic" sz="quarter" idx="16"/>
          </p:nvPr>
        </p:nvSpPr>
        <p:spPr>
          <a:xfrm>
            <a:off x="18283237" y="3245560"/>
            <a:ext cx="6094414" cy="4713112"/>
          </a:xfrm>
          <a:prstGeom prst="rect">
            <a:avLst/>
          </a:prstGeom>
        </p:spPr>
        <p:txBody>
          <a:bodyPr lIns="91439" tIns="45719" rIns="91439" bIns="45719">
            <a:noAutofit/>
          </a:bodyPr>
          <a:lstStyle/>
          <a:p>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18565" y="549276"/>
            <a:ext cx="19903228" cy="2286000"/>
          </a:xfrm>
        </p:spPr>
        <p:txBody>
          <a:bodyPr/>
          <a:lstStyle>
            <a:lvl1pPr>
              <a:defRPr>
                <a:latin typeface="+mj-lt"/>
              </a:defRPr>
            </a:lvl1pPr>
          </a:lstStyle>
          <a:p>
            <a:r>
              <a:rPr lang="en-US" dirty="0"/>
              <a:t>Click to edit Master title style</a:t>
            </a:r>
          </a:p>
        </p:txBody>
      </p:sp>
      <p:sp>
        <p:nvSpPr>
          <p:cNvPr id="3" name="Content Placeholder 2"/>
          <p:cNvSpPr>
            <a:spLocks noGrp="1"/>
          </p:cNvSpPr>
          <p:nvPr>
            <p:ph idx="1"/>
          </p:nvPr>
        </p:nvSpPr>
        <p:spPr>
          <a:xfrm>
            <a:off x="1218565" y="3200401"/>
            <a:ext cx="19903228" cy="9747250"/>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13"/>
          <p:cNvSpPr>
            <a:spLocks noGrp="1"/>
          </p:cNvSpPr>
          <p:nvPr>
            <p:ph type="dt" sz="half" idx="10"/>
          </p:nvPr>
        </p:nvSpPr>
        <p:spPr/>
        <p:txBody>
          <a:bodyPr/>
          <a:lstStyle>
            <a:lvl1pPr>
              <a:defRPr/>
            </a:lvl1pPr>
          </a:lstStyle>
          <a:p>
            <a:pPr>
              <a:defRPr/>
            </a:pPr>
            <a:fld id="{DF09127C-F623-4E37-A79F-C9F9C2AF61F1}" type="datetime1">
              <a:rPr lang="en-US"/>
              <a:pPr>
                <a:defRPr/>
              </a:pPr>
              <a:t>4/29/20</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dirty="0"/>
          </a:p>
        </p:txBody>
      </p:sp>
      <p:sp>
        <p:nvSpPr>
          <p:cNvPr id="6" name="Slide Number Placeholder 22"/>
          <p:cNvSpPr>
            <a:spLocks noGrp="1"/>
          </p:cNvSpPr>
          <p:nvPr>
            <p:ph type="sldNum" sz="quarter" idx="12"/>
          </p:nvPr>
        </p:nvSpPr>
        <p:spPr/>
        <p:txBody>
          <a:bodyPr/>
          <a:lstStyle>
            <a:lvl1pPr>
              <a:defRPr/>
            </a:lvl1pPr>
          </a:lstStyle>
          <a:p>
            <a:pPr>
              <a:defRPr/>
            </a:pPr>
            <a:fld id="{7E0C59EE-9716-4BF7-9BB2-1DFFB3B8B90A}" type="slidenum">
              <a:rPr lang="en-US"/>
              <a:pPr>
                <a:defRPr/>
              </a:pPr>
              <a:t>‹#›</a:t>
            </a:fld>
            <a:endParaRPr lang="en-US" dirty="0"/>
          </a:p>
        </p:txBody>
      </p:sp>
    </p:spTree>
    <p:extLst>
      <p:ext uri="{BB962C8B-B14F-4D97-AF65-F5344CB8AC3E}">
        <p14:creationId xmlns:p14="http://schemas.microsoft.com/office/powerpoint/2010/main" val="38247338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CF694FDE-60DA-42F9-B97B-722691F9AFD8}" type="datetime1">
              <a:rPr lang="en-US"/>
              <a:pPr>
                <a:defRPr/>
              </a:pPr>
              <a:t>4/29/20</a:t>
            </a:fld>
            <a:endParaRPr lang="en-US" dirty="0"/>
          </a:p>
        </p:txBody>
      </p:sp>
      <p:sp>
        <p:nvSpPr>
          <p:cNvPr id="3" name="Footer Placeholder 2"/>
          <p:cNvSpPr>
            <a:spLocks noGrp="1"/>
          </p:cNvSpPr>
          <p:nvPr>
            <p:ph type="ftr" sz="quarter" idx="11"/>
          </p:nvPr>
        </p:nvSpPr>
        <p:spPr/>
        <p:txBody>
          <a:bodyPr/>
          <a:lstStyle>
            <a:lvl1pPr>
              <a:defRPr/>
            </a:lvl1pPr>
          </a:lstStyle>
          <a:p>
            <a:pPr>
              <a:defRPr/>
            </a:pPr>
            <a:endParaRPr lang="en-US" dirty="0"/>
          </a:p>
        </p:txBody>
      </p:sp>
    </p:spTree>
    <p:extLst>
      <p:ext uri="{BB962C8B-B14F-4D97-AF65-F5344CB8AC3E}">
        <p14:creationId xmlns:p14="http://schemas.microsoft.com/office/powerpoint/2010/main" val="32573701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4 Images" type="tx">
  <p:cSld name="1_4 Images">
    <p:spTree>
      <p:nvGrpSpPr>
        <p:cNvPr id="1" name="Shape 13"/>
        <p:cNvGrpSpPr/>
        <p:nvPr/>
      </p:nvGrpSpPr>
      <p:grpSpPr>
        <a:xfrm>
          <a:off x="0" y="0"/>
          <a:ext cx="0" cy="0"/>
          <a:chOff x="0" y="0"/>
          <a:chExt cx="0" cy="0"/>
        </a:xfrm>
      </p:grpSpPr>
      <p:sp>
        <p:nvSpPr>
          <p:cNvPr id="14" name="Google Shape;14;p3"/>
          <p:cNvSpPr txBox="1">
            <a:spLocks noGrp="1"/>
          </p:cNvSpPr>
          <p:nvPr>
            <p:ph type="sldNum" idx="12"/>
          </p:nvPr>
        </p:nvSpPr>
        <p:spPr>
          <a:xfrm>
            <a:off x="23478681" y="289387"/>
            <a:ext cx="915903" cy="471770"/>
          </a:xfrm>
          <a:prstGeom prst="rect">
            <a:avLst/>
          </a:prstGeom>
          <a:noFill/>
          <a:ln w="9525" cap="flat" cmpd="sng">
            <a:solidFill>
              <a:schemeClr val="accent1"/>
            </a:solidFill>
            <a:prstDash val="solid"/>
            <a:round/>
            <a:headEnd type="none" w="sm" len="sm"/>
            <a:tailEnd type="none" w="sm" len="sm"/>
          </a:ln>
        </p:spPr>
        <p:txBody>
          <a:bodyPr spcFirstLastPara="1" wrap="square" lIns="91400" tIns="91400" rIns="91400" bIns="91400" anchor="t" anchorCtr="0">
            <a:noAutofit/>
          </a:bodyPr>
          <a:lstStyle>
            <a:lvl1pPr marL="0" lvl="0" indent="0" algn="l">
              <a:lnSpc>
                <a:spcPct val="100000"/>
              </a:lnSpc>
              <a:spcBef>
                <a:spcPts val="0"/>
              </a:spcBef>
              <a:spcAft>
                <a:spcPts val="0"/>
              </a:spcAft>
              <a:buClr>
                <a:schemeClr val="accent5"/>
              </a:buClr>
              <a:buSzPts val="1800"/>
              <a:buFont typeface="Tahoma"/>
              <a:buNone/>
              <a:defRPr sz="1799" b="1">
                <a:solidFill>
                  <a:schemeClr val="accent5"/>
                </a:solidFill>
                <a:latin typeface="Tahoma"/>
                <a:ea typeface="Tahoma"/>
                <a:cs typeface="Tahoma"/>
                <a:sym typeface="Tahoma"/>
              </a:defRPr>
            </a:lvl1pPr>
            <a:lvl2pPr marL="0" lvl="1" indent="0" algn="l">
              <a:lnSpc>
                <a:spcPct val="100000"/>
              </a:lnSpc>
              <a:spcBef>
                <a:spcPts val="0"/>
              </a:spcBef>
              <a:spcAft>
                <a:spcPts val="0"/>
              </a:spcAft>
              <a:buClr>
                <a:schemeClr val="accent5"/>
              </a:buClr>
              <a:buSzPts val="1800"/>
              <a:buFont typeface="Tahoma"/>
              <a:buNone/>
              <a:defRPr sz="1799" b="1">
                <a:solidFill>
                  <a:schemeClr val="accent5"/>
                </a:solidFill>
                <a:latin typeface="Tahoma"/>
                <a:ea typeface="Tahoma"/>
                <a:cs typeface="Tahoma"/>
                <a:sym typeface="Tahoma"/>
              </a:defRPr>
            </a:lvl2pPr>
            <a:lvl3pPr marL="0" lvl="2" indent="0" algn="l">
              <a:lnSpc>
                <a:spcPct val="100000"/>
              </a:lnSpc>
              <a:spcBef>
                <a:spcPts val="0"/>
              </a:spcBef>
              <a:spcAft>
                <a:spcPts val="0"/>
              </a:spcAft>
              <a:buClr>
                <a:schemeClr val="accent5"/>
              </a:buClr>
              <a:buSzPts val="1800"/>
              <a:buFont typeface="Tahoma"/>
              <a:buNone/>
              <a:defRPr sz="1799" b="1">
                <a:solidFill>
                  <a:schemeClr val="accent5"/>
                </a:solidFill>
                <a:latin typeface="Tahoma"/>
                <a:ea typeface="Tahoma"/>
                <a:cs typeface="Tahoma"/>
                <a:sym typeface="Tahoma"/>
              </a:defRPr>
            </a:lvl3pPr>
            <a:lvl4pPr marL="0" lvl="3" indent="0" algn="l">
              <a:lnSpc>
                <a:spcPct val="100000"/>
              </a:lnSpc>
              <a:spcBef>
                <a:spcPts val="0"/>
              </a:spcBef>
              <a:spcAft>
                <a:spcPts val="0"/>
              </a:spcAft>
              <a:buClr>
                <a:schemeClr val="accent5"/>
              </a:buClr>
              <a:buSzPts val="1800"/>
              <a:buFont typeface="Tahoma"/>
              <a:buNone/>
              <a:defRPr sz="1799" b="1">
                <a:solidFill>
                  <a:schemeClr val="accent5"/>
                </a:solidFill>
                <a:latin typeface="Tahoma"/>
                <a:ea typeface="Tahoma"/>
                <a:cs typeface="Tahoma"/>
                <a:sym typeface="Tahoma"/>
              </a:defRPr>
            </a:lvl4pPr>
            <a:lvl5pPr marL="0" lvl="4" indent="0" algn="l">
              <a:lnSpc>
                <a:spcPct val="100000"/>
              </a:lnSpc>
              <a:spcBef>
                <a:spcPts val="0"/>
              </a:spcBef>
              <a:spcAft>
                <a:spcPts val="0"/>
              </a:spcAft>
              <a:buClr>
                <a:schemeClr val="accent5"/>
              </a:buClr>
              <a:buSzPts val="1800"/>
              <a:buFont typeface="Tahoma"/>
              <a:buNone/>
              <a:defRPr sz="1799" b="1">
                <a:solidFill>
                  <a:schemeClr val="accent5"/>
                </a:solidFill>
                <a:latin typeface="Tahoma"/>
                <a:ea typeface="Tahoma"/>
                <a:cs typeface="Tahoma"/>
                <a:sym typeface="Tahoma"/>
              </a:defRPr>
            </a:lvl5pPr>
            <a:lvl6pPr marL="0" lvl="5" indent="0" algn="l">
              <a:lnSpc>
                <a:spcPct val="100000"/>
              </a:lnSpc>
              <a:spcBef>
                <a:spcPts val="0"/>
              </a:spcBef>
              <a:spcAft>
                <a:spcPts val="0"/>
              </a:spcAft>
              <a:buClr>
                <a:schemeClr val="accent5"/>
              </a:buClr>
              <a:buSzPts val="1800"/>
              <a:buFont typeface="Tahoma"/>
              <a:buNone/>
              <a:defRPr sz="1799" b="1">
                <a:solidFill>
                  <a:schemeClr val="accent5"/>
                </a:solidFill>
                <a:latin typeface="Tahoma"/>
                <a:ea typeface="Tahoma"/>
                <a:cs typeface="Tahoma"/>
                <a:sym typeface="Tahoma"/>
              </a:defRPr>
            </a:lvl6pPr>
            <a:lvl7pPr marL="0" lvl="6" indent="0" algn="l">
              <a:lnSpc>
                <a:spcPct val="100000"/>
              </a:lnSpc>
              <a:spcBef>
                <a:spcPts val="0"/>
              </a:spcBef>
              <a:spcAft>
                <a:spcPts val="0"/>
              </a:spcAft>
              <a:buClr>
                <a:schemeClr val="accent5"/>
              </a:buClr>
              <a:buSzPts val="1800"/>
              <a:buFont typeface="Tahoma"/>
              <a:buNone/>
              <a:defRPr sz="1799" b="1">
                <a:solidFill>
                  <a:schemeClr val="accent5"/>
                </a:solidFill>
                <a:latin typeface="Tahoma"/>
                <a:ea typeface="Tahoma"/>
                <a:cs typeface="Tahoma"/>
                <a:sym typeface="Tahoma"/>
              </a:defRPr>
            </a:lvl7pPr>
            <a:lvl8pPr marL="0" lvl="7" indent="0" algn="l">
              <a:lnSpc>
                <a:spcPct val="100000"/>
              </a:lnSpc>
              <a:spcBef>
                <a:spcPts val="0"/>
              </a:spcBef>
              <a:spcAft>
                <a:spcPts val="0"/>
              </a:spcAft>
              <a:buClr>
                <a:schemeClr val="accent5"/>
              </a:buClr>
              <a:buSzPts val="1800"/>
              <a:buFont typeface="Tahoma"/>
              <a:buNone/>
              <a:defRPr sz="1799" b="1">
                <a:solidFill>
                  <a:schemeClr val="accent5"/>
                </a:solidFill>
                <a:latin typeface="Tahoma"/>
                <a:ea typeface="Tahoma"/>
                <a:cs typeface="Tahoma"/>
                <a:sym typeface="Tahoma"/>
              </a:defRPr>
            </a:lvl8pPr>
            <a:lvl9pPr marL="0" lvl="8" indent="0" algn="l">
              <a:lnSpc>
                <a:spcPct val="100000"/>
              </a:lnSpc>
              <a:spcBef>
                <a:spcPts val="0"/>
              </a:spcBef>
              <a:spcAft>
                <a:spcPts val="0"/>
              </a:spcAft>
              <a:buClr>
                <a:schemeClr val="accent5"/>
              </a:buClr>
              <a:buSzPts val="1800"/>
              <a:buFont typeface="Tahoma"/>
              <a:buNone/>
              <a:defRPr sz="1799" b="1">
                <a:solidFill>
                  <a:schemeClr val="accent5"/>
                </a:solidFill>
                <a:latin typeface="Tahoma"/>
                <a:ea typeface="Tahoma"/>
                <a:cs typeface="Tahoma"/>
                <a:sym typeface="Tahoma"/>
              </a:defRPr>
            </a:lvl9pPr>
          </a:lstStyle>
          <a:p>
            <a:fld id="{00000000-1234-1234-1234-123412341234}" type="slidenum">
              <a:rPr lang="en-US" smtClean="0"/>
              <a:pPr/>
              <a:t>‹#›</a:t>
            </a:fld>
            <a:endParaRPr lang="en-US"/>
          </a:p>
        </p:txBody>
      </p:sp>
      <p:sp>
        <p:nvSpPr>
          <p:cNvPr id="15" name="Google Shape;15;p3"/>
          <p:cNvSpPr>
            <a:spLocks noGrp="1"/>
          </p:cNvSpPr>
          <p:nvPr>
            <p:ph type="pic" idx="2"/>
          </p:nvPr>
        </p:nvSpPr>
        <p:spPr>
          <a:xfrm>
            <a:off x="0" y="3245560"/>
            <a:ext cx="6094412" cy="471311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999"/>
              </a:spcBef>
              <a:spcAft>
                <a:spcPts val="0"/>
              </a:spcAft>
              <a:buClr>
                <a:srgbClr val="000000"/>
              </a:buClr>
              <a:buSzPts val="4800"/>
              <a:buFont typeface="Lato Light"/>
              <a:buNone/>
              <a:defRPr sz="4798" b="0" i="0" u="none" strike="noStrike" cap="none">
                <a:solidFill>
                  <a:srgbClr val="000000"/>
                </a:solidFill>
                <a:latin typeface="Lato Light"/>
                <a:ea typeface="Lato Light"/>
                <a:cs typeface="Lato Light"/>
                <a:sym typeface="Lato Light"/>
              </a:defRPr>
            </a:lvl1pPr>
            <a:lvl2pPr marR="0" lvl="1" algn="l" rtl="0">
              <a:lnSpc>
                <a:spcPct val="90000"/>
              </a:lnSpc>
              <a:spcBef>
                <a:spcPts val="1999"/>
              </a:spcBef>
              <a:spcAft>
                <a:spcPts val="0"/>
              </a:spcAft>
              <a:buClr>
                <a:srgbClr val="000000"/>
              </a:buClr>
              <a:buSzPts val="4800"/>
              <a:buFont typeface="Lato Light"/>
              <a:buNone/>
              <a:defRPr sz="4798" b="0" i="0" u="none" strike="noStrike" cap="none">
                <a:solidFill>
                  <a:srgbClr val="000000"/>
                </a:solidFill>
                <a:latin typeface="Lato Light"/>
                <a:ea typeface="Lato Light"/>
                <a:cs typeface="Lato Light"/>
                <a:sym typeface="Lato Light"/>
              </a:defRPr>
            </a:lvl2pPr>
            <a:lvl3pPr marR="0" lvl="2" algn="l" rtl="0">
              <a:lnSpc>
                <a:spcPct val="90000"/>
              </a:lnSpc>
              <a:spcBef>
                <a:spcPts val="1999"/>
              </a:spcBef>
              <a:spcAft>
                <a:spcPts val="0"/>
              </a:spcAft>
              <a:buClr>
                <a:srgbClr val="000000"/>
              </a:buClr>
              <a:buSzPts val="4800"/>
              <a:buFont typeface="Lato Light"/>
              <a:buNone/>
              <a:defRPr sz="4798" b="0" i="0" u="none" strike="noStrike" cap="none">
                <a:solidFill>
                  <a:srgbClr val="000000"/>
                </a:solidFill>
                <a:latin typeface="Lato Light"/>
                <a:ea typeface="Lato Light"/>
                <a:cs typeface="Lato Light"/>
                <a:sym typeface="Lato Light"/>
              </a:defRPr>
            </a:lvl3pPr>
            <a:lvl4pPr marR="0" lvl="3" algn="l" rtl="0">
              <a:lnSpc>
                <a:spcPct val="90000"/>
              </a:lnSpc>
              <a:spcBef>
                <a:spcPts val="1999"/>
              </a:spcBef>
              <a:spcAft>
                <a:spcPts val="0"/>
              </a:spcAft>
              <a:buClr>
                <a:srgbClr val="000000"/>
              </a:buClr>
              <a:buSzPts val="4800"/>
              <a:buFont typeface="Lato Light"/>
              <a:buNone/>
              <a:defRPr sz="4798" b="0" i="0" u="none" strike="noStrike" cap="none">
                <a:solidFill>
                  <a:srgbClr val="000000"/>
                </a:solidFill>
                <a:latin typeface="Lato Light"/>
                <a:ea typeface="Lato Light"/>
                <a:cs typeface="Lato Light"/>
                <a:sym typeface="Lato Light"/>
              </a:defRPr>
            </a:lvl4pPr>
            <a:lvl5pPr marR="0" lvl="4" algn="l" rtl="0">
              <a:lnSpc>
                <a:spcPct val="90000"/>
              </a:lnSpc>
              <a:spcBef>
                <a:spcPts val="1999"/>
              </a:spcBef>
              <a:spcAft>
                <a:spcPts val="0"/>
              </a:spcAft>
              <a:buClr>
                <a:srgbClr val="000000"/>
              </a:buClr>
              <a:buSzPts val="4800"/>
              <a:buFont typeface="Lato Light"/>
              <a:buNone/>
              <a:defRPr sz="4798" b="0" i="0" u="none" strike="noStrike" cap="none">
                <a:solidFill>
                  <a:srgbClr val="000000"/>
                </a:solidFill>
                <a:latin typeface="Lato Light"/>
                <a:ea typeface="Lato Light"/>
                <a:cs typeface="Lato Light"/>
                <a:sym typeface="Lato Light"/>
              </a:defRPr>
            </a:lvl5pPr>
            <a:lvl6pPr marR="0" lvl="5" algn="l" rtl="0">
              <a:lnSpc>
                <a:spcPct val="90000"/>
              </a:lnSpc>
              <a:spcBef>
                <a:spcPts val="1999"/>
              </a:spcBef>
              <a:spcAft>
                <a:spcPts val="0"/>
              </a:spcAft>
              <a:buClr>
                <a:srgbClr val="000000"/>
              </a:buClr>
              <a:buSzPts val="4800"/>
              <a:buFont typeface="Lato Light"/>
              <a:buChar char="•"/>
              <a:defRPr sz="4798" b="0" i="0" u="none" strike="noStrike" cap="none">
                <a:solidFill>
                  <a:srgbClr val="000000"/>
                </a:solidFill>
                <a:latin typeface="Lato Light"/>
                <a:ea typeface="Lato Light"/>
                <a:cs typeface="Lato Light"/>
                <a:sym typeface="Lato Light"/>
              </a:defRPr>
            </a:lvl6pPr>
            <a:lvl7pPr marR="0" lvl="6" algn="l" rtl="0">
              <a:lnSpc>
                <a:spcPct val="90000"/>
              </a:lnSpc>
              <a:spcBef>
                <a:spcPts val="1999"/>
              </a:spcBef>
              <a:spcAft>
                <a:spcPts val="0"/>
              </a:spcAft>
              <a:buClr>
                <a:srgbClr val="000000"/>
              </a:buClr>
              <a:buSzPts val="4800"/>
              <a:buFont typeface="Lato Light"/>
              <a:buChar char="•"/>
              <a:defRPr sz="4798" b="0" i="0" u="none" strike="noStrike" cap="none">
                <a:solidFill>
                  <a:srgbClr val="000000"/>
                </a:solidFill>
                <a:latin typeface="Lato Light"/>
                <a:ea typeface="Lato Light"/>
                <a:cs typeface="Lato Light"/>
                <a:sym typeface="Lato Light"/>
              </a:defRPr>
            </a:lvl7pPr>
            <a:lvl8pPr marR="0" lvl="7" algn="l" rtl="0">
              <a:lnSpc>
                <a:spcPct val="90000"/>
              </a:lnSpc>
              <a:spcBef>
                <a:spcPts val="1999"/>
              </a:spcBef>
              <a:spcAft>
                <a:spcPts val="0"/>
              </a:spcAft>
              <a:buClr>
                <a:srgbClr val="000000"/>
              </a:buClr>
              <a:buSzPts val="4800"/>
              <a:buFont typeface="Lato Light"/>
              <a:buChar char="•"/>
              <a:defRPr sz="4798" b="0" i="0" u="none" strike="noStrike" cap="none">
                <a:solidFill>
                  <a:srgbClr val="000000"/>
                </a:solidFill>
                <a:latin typeface="Lato Light"/>
                <a:ea typeface="Lato Light"/>
                <a:cs typeface="Lato Light"/>
                <a:sym typeface="Lato Light"/>
              </a:defRPr>
            </a:lvl8pPr>
            <a:lvl9pPr marR="0" lvl="8" algn="l" rtl="0">
              <a:lnSpc>
                <a:spcPct val="90000"/>
              </a:lnSpc>
              <a:spcBef>
                <a:spcPts val="1999"/>
              </a:spcBef>
              <a:spcAft>
                <a:spcPts val="0"/>
              </a:spcAft>
              <a:buClr>
                <a:srgbClr val="000000"/>
              </a:buClr>
              <a:buSzPts val="4800"/>
              <a:buFont typeface="Lato Light"/>
              <a:buChar char="•"/>
              <a:defRPr sz="4798" b="0" i="0" u="none" strike="noStrike" cap="none">
                <a:solidFill>
                  <a:srgbClr val="000000"/>
                </a:solidFill>
                <a:latin typeface="Lato Light"/>
                <a:ea typeface="Lato Light"/>
                <a:cs typeface="Lato Light"/>
                <a:sym typeface="Lato Light"/>
              </a:defRPr>
            </a:lvl9pPr>
          </a:lstStyle>
          <a:p>
            <a:endParaRPr/>
          </a:p>
        </p:txBody>
      </p:sp>
      <p:sp>
        <p:nvSpPr>
          <p:cNvPr id="16" name="Google Shape;16;p3"/>
          <p:cNvSpPr>
            <a:spLocks noGrp="1"/>
          </p:cNvSpPr>
          <p:nvPr>
            <p:ph type="pic" idx="3"/>
          </p:nvPr>
        </p:nvSpPr>
        <p:spPr>
          <a:xfrm>
            <a:off x="6094413" y="3245560"/>
            <a:ext cx="6094414" cy="471311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999"/>
              </a:spcBef>
              <a:spcAft>
                <a:spcPts val="0"/>
              </a:spcAft>
              <a:buClr>
                <a:srgbClr val="000000"/>
              </a:buClr>
              <a:buSzPts val="4800"/>
              <a:buFont typeface="Lato Light"/>
              <a:buNone/>
              <a:defRPr sz="4798" b="0" i="0" u="none" strike="noStrike" cap="none">
                <a:solidFill>
                  <a:srgbClr val="000000"/>
                </a:solidFill>
                <a:latin typeface="Lato Light"/>
                <a:ea typeface="Lato Light"/>
                <a:cs typeface="Lato Light"/>
                <a:sym typeface="Lato Light"/>
              </a:defRPr>
            </a:lvl1pPr>
            <a:lvl2pPr marR="0" lvl="1" algn="l" rtl="0">
              <a:lnSpc>
                <a:spcPct val="90000"/>
              </a:lnSpc>
              <a:spcBef>
                <a:spcPts val="1999"/>
              </a:spcBef>
              <a:spcAft>
                <a:spcPts val="0"/>
              </a:spcAft>
              <a:buClr>
                <a:srgbClr val="000000"/>
              </a:buClr>
              <a:buSzPts val="4800"/>
              <a:buFont typeface="Lato Light"/>
              <a:buNone/>
              <a:defRPr sz="4798" b="0" i="0" u="none" strike="noStrike" cap="none">
                <a:solidFill>
                  <a:srgbClr val="000000"/>
                </a:solidFill>
                <a:latin typeface="Lato Light"/>
                <a:ea typeface="Lato Light"/>
                <a:cs typeface="Lato Light"/>
                <a:sym typeface="Lato Light"/>
              </a:defRPr>
            </a:lvl2pPr>
            <a:lvl3pPr marR="0" lvl="2" algn="l" rtl="0">
              <a:lnSpc>
                <a:spcPct val="90000"/>
              </a:lnSpc>
              <a:spcBef>
                <a:spcPts val="1999"/>
              </a:spcBef>
              <a:spcAft>
                <a:spcPts val="0"/>
              </a:spcAft>
              <a:buClr>
                <a:srgbClr val="000000"/>
              </a:buClr>
              <a:buSzPts val="4800"/>
              <a:buFont typeface="Lato Light"/>
              <a:buNone/>
              <a:defRPr sz="4798" b="0" i="0" u="none" strike="noStrike" cap="none">
                <a:solidFill>
                  <a:srgbClr val="000000"/>
                </a:solidFill>
                <a:latin typeface="Lato Light"/>
                <a:ea typeface="Lato Light"/>
                <a:cs typeface="Lato Light"/>
                <a:sym typeface="Lato Light"/>
              </a:defRPr>
            </a:lvl3pPr>
            <a:lvl4pPr marR="0" lvl="3" algn="l" rtl="0">
              <a:lnSpc>
                <a:spcPct val="90000"/>
              </a:lnSpc>
              <a:spcBef>
                <a:spcPts val="1999"/>
              </a:spcBef>
              <a:spcAft>
                <a:spcPts val="0"/>
              </a:spcAft>
              <a:buClr>
                <a:srgbClr val="000000"/>
              </a:buClr>
              <a:buSzPts val="4800"/>
              <a:buFont typeface="Lato Light"/>
              <a:buNone/>
              <a:defRPr sz="4798" b="0" i="0" u="none" strike="noStrike" cap="none">
                <a:solidFill>
                  <a:srgbClr val="000000"/>
                </a:solidFill>
                <a:latin typeface="Lato Light"/>
                <a:ea typeface="Lato Light"/>
                <a:cs typeface="Lato Light"/>
                <a:sym typeface="Lato Light"/>
              </a:defRPr>
            </a:lvl4pPr>
            <a:lvl5pPr marR="0" lvl="4" algn="l" rtl="0">
              <a:lnSpc>
                <a:spcPct val="90000"/>
              </a:lnSpc>
              <a:spcBef>
                <a:spcPts val="1999"/>
              </a:spcBef>
              <a:spcAft>
                <a:spcPts val="0"/>
              </a:spcAft>
              <a:buClr>
                <a:srgbClr val="000000"/>
              </a:buClr>
              <a:buSzPts val="4800"/>
              <a:buFont typeface="Lato Light"/>
              <a:buNone/>
              <a:defRPr sz="4798" b="0" i="0" u="none" strike="noStrike" cap="none">
                <a:solidFill>
                  <a:srgbClr val="000000"/>
                </a:solidFill>
                <a:latin typeface="Lato Light"/>
                <a:ea typeface="Lato Light"/>
                <a:cs typeface="Lato Light"/>
                <a:sym typeface="Lato Light"/>
              </a:defRPr>
            </a:lvl5pPr>
            <a:lvl6pPr marR="0" lvl="5" algn="l" rtl="0">
              <a:lnSpc>
                <a:spcPct val="90000"/>
              </a:lnSpc>
              <a:spcBef>
                <a:spcPts val="1999"/>
              </a:spcBef>
              <a:spcAft>
                <a:spcPts val="0"/>
              </a:spcAft>
              <a:buClr>
                <a:srgbClr val="000000"/>
              </a:buClr>
              <a:buSzPts val="4800"/>
              <a:buFont typeface="Lato Light"/>
              <a:buChar char="•"/>
              <a:defRPr sz="4798" b="0" i="0" u="none" strike="noStrike" cap="none">
                <a:solidFill>
                  <a:srgbClr val="000000"/>
                </a:solidFill>
                <a:latin typeface="Lato Light"/>
                <a:ea typeface="Lato Light"/>
                <a:cs typeface="Lato Light"/>
                <a:sym typeface="Lato Light"/>
              </a:defRPr>
            </a:lvl6pPr>
            <a:lvl7pPr marR="0" lvl="6" algn="l" rtl="0">
              <a:lnSpc>
                <a:spcPct val="90000"/>
              </a:lnSpc>
              <a:spcBef>
                <a:spcPts val="1999"/>
              </a:spcBef>
              <a:spcAft>
                <a:spcPts val="0"/>
              </a:spcAft>
              <a:buClr>
                <a:srgbClr val="000000"/>
              </a:buClr>
              <a:buSzPts val="4800"/>
              <a:buFont typeface="Lato Light"/>
              <a:buChar char="•"/>
              <a:defRPr sz="4798" b="0" i="0" u="none" strike="noStrike" cap="none">
                <a:solidFill>
                  <a:srgbClr val="000000"/>
                </a:solidFill>
                <a:latin typeface="Lato Light"/>
                <a:ea typeface="Lato Light"/>
                <a:cs typeface="Lato Light"/>
                <a:sym typeface="Lato Light"/>
              </a:defRPr>
            </a:lvl7pPr>
            <a:lvl8pPr marR="0" lvl="7" algn="l" rtl="0">
              <a:lnSpc>
                <a:spcPct val="90000"/>
              </a:lnSpc>
              <a:spcBef>
                <a:spcPts val="1999"/>
              </a:spcBef>
              <a:spcAft>
                <a:spcPts val="0"/>
              </a:spcAft>
              <a:buClr>
                <a:srgbClr val="000000"/>
              </a:buClr>
              <a:buSzPts val="4800"/>
              <a:buFont typeface="Lato Light"/>
              <a:buChar char="•"/>
              <a:defRPr sz="4798" b="0" i="0" u="none" strike="noStrike" cap="none">
                <a:solidFill>
                  <a:srgbClr val="000000"/>
                </a:solidFill>
                <a:latin typeface="Lato Light"/>
                <a:ea typeface="Lato Light"/>
                <a:cs typeface="Lato Light"/>
                <a:sym typeface="Lato Light"/>
              </a:defRPr>
            </a:lvl8pPr>
            <a:lvl9pPr marR="0" lvl="8" algn="l" rtl="0">
              <a:lnSpc>
                <a:spcPct val="90000"/>
              </a:lnSpc>
              <a:spcBef>
                <a:spcPts val="1999"/>
              </a:spcBef>
              <a:spcAft>
                <a:spcPts val="0"/>
              </a:spcAft>
              <a:buClr>
                <a:srgbClr val="000000"/>
              </a:buClr>
              <a:buSzPts val="4800"/>
              <a:buFont typeface="Lato Light"/>
              <a:buChar char="•"/>
              <a:defRPr sz="4798" b="0" i="0" u="none" strike="noStrike" cap="none">
                <a:solidFill>
                  <a:srgbClr val="000000"/>
                </a:solidFill>
                <a:latin typeface="Lato Light"/>
                <a:ea typeface="Lato Light"/>
                <a:cs typeface="Lato Light"/>
                <a:sym typeface="Lato Light"/>
              </a:defRPr>
            </a:lvl9pPr>
          </a:lstStyle>
          <a:p>
            <a:endParaRPr/>
          </a:p>
        </p:txBody>
      </p:sp>
      <p:sp>
        <p:nvSpPr>
          <p:cNvPr id="17" name="Google Shape;17;p3"/>
          <p:cNvSpPr>
            <a:spLocks noGrp="1"/>
          </p:cNvSpPr>
          <p:nvPr>
            <p:ph type="pic" idx="4"/>
          </p:nvPr>
        </p:nvSpPr>
        <p:spPr>
          <a:xfrm>
            <a:off x="12188825" y="3245560"/>
            <a:ext cx="6094414" cy="471311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999"/>
              </a:spcBef>
              <a:spcAft>
                <a:spcPts val="0"/>
              </a:spcAft>
              <a:buClr>
                <a:srgbClr val="000000"/>
              </a:buClr>
              <a:buSzPts val="4800"/>
              <a:buFont typeface="Lato Light"/>
              <a:buNone/>
              <a:defRPr sz="4798" b="0" i="0" u="none" strike="noStrike" cap="none">
                <a:solidFill>
                  <a:srgbClr val="000000"/>
                </a:solidFill>
                <a:latin typeface="Lato Light"/>
                <a:ea typeface="Lato Light"/>
                <a:cs typeface="Lato Light"/>
                <a:sym typeface="Lato Light"/>
              </a:defRPr>
            </a:lvl1pPr>
            <a:lvl2pPr marR="0" lvl="1" algn="l" rtl="0">
              <a:lnSpc>
                <a:spcPct val="90000"/>
              </a:lnSpc>
              <a:spcBef>
                <a:spcPts val="1999"/>
              </a:spcBef>
              <a:spcAft>
                <a:spcPts val="0"/>
              </a:spcAft>
              <a:buClr>
                <a:srgbClr val="000000"/>
              </a:buClr>
              <a:buSzPts val="4800"/>
              <a:buFont typeface="Lato Light"/>
              <a:buNone/>
              <a:defRPr sz="4798" b="0" i="0" u="none" strike="noStrike" cap="none">
                <a:solidFill>
                  <a:srgbClr val="000000"/>
                </a:solidFill>
                <a:latin typeface="Lato Light"/>
                <a:ea typeface="Lato Light"/>
                <a:cs typeface="Lato Light"/>
                <a:sym typeface="Lato Light"/>
              </a:defRPr>
            </a:lvl2pPr>
            <a:lvl3pPr marR="0" lvl="2" algn="l" rtl="0">
              <a:lnSpc>
                <a:spcPct val="90000"/>
              </a:lnSpc>
              <a:spcBef>
                <a:spcPts val="1999"/>
              </a:spcBef>
              <a:spcAft>
                <a:spcPts val="0"/>
              </a:spcAft>
              <a:buClr>
                <a:srgbClr val="000000"/>
              </a:buClr>
              <a:buSzPts val="4800"/>
              <a:buFont typeface="Lato Light"/>
              <a:buNone/>
              <a:defRPr sz="4798" b="0" i="0" u="none" strike="noStrike" cap="none">
                <a:solidFill>
                  <a:srgbClr val="000000"/>
                </a:solidFill>
                <a:latin typeface="Lato Light"/>
                <a:ea typeface="Lato Light"/>
                <a:cs typeface="Lato Light"/>
                <a:sym typeface="Lato Light"/>
              </a:defRPr>
            </a:lvl3pPr>
            <a:lvl4pPr marR="0" lvl="3" algn="l" rtl="0">
              <a:lnSpc>
                <a:spcPct val="90000"/>
              </a:lnSpc>
              <a:spcBef>
                <a:spcPts val="1999"/>
              </a:spcBef>
              <a:spcAft>
                <a:spcPts val="0"/>
              </a:spcAft>
              <a:buClr>
                <a:srgbClr val="000000"/>
              </a:buClr>
              <a:buSzPts val="4800"/>
              <a:buFont typeface="Lato Light"/>
              <a:buNone/>
              <a:defRPr sz="4798" b="0" i="0" u="none" strike="noStrike" cap="none">
                <a:solidFill>
                  <a:srgbClr val="000000"/>
                </a:solidFill>
                <a:latin typeface="Lato Light"/>
                <a:ea typeface="Lato Light"/>
                <a:cs typeface="Lato Light"/>
                <a:sym typeface="Lato Light"/>
              </a:defRPr>
            </a:lvl4pPr>
            <a:lvl5pPr marR="0" lvl="4" algn="l" rtl="0">
              <a:lnSpc>
                <a:spcPct val="90000"/>
              </a:lnSpc>
              <a:spcBef>
                <a:spcPts val="1999"/>
              </a:spcBef>
              <a:spcAft>
                <a:spcPts val="0"/>
              </a:spcAft>
              <a:buClr>
                <a:srgbClr val="000000"/>
              </a:buClr>
              <a:buSzPts val="4800"/>
              <a:buFont typeface="Lato Light"/>
              <a:buNone/>
              <a:defRPr sz="4798" b="0" i="0" u="none" strike="noStrike" cap="none">
                <a:solidFill>
                  <a:srgbClr val="000000"/>
                </a:solidFill>
                <a:latin typeface="Lato Light"/>
                <a:ea typeface="Lato Light"/>
                <a:cs typeface="Lato Light"/>
                <a:sym typeface="Lato Light"/>
              </a:defRPr>
            </a:lvl5pPr>
            <a:lvl6pPr marR="0" lvl="5" algn="l" rtl="0">
              <a:lnSpc>
                <a:spcPct val="90000"/>
              </a:lnSpc>
              <a:spcBef>
                <a:spcPts val="1999"/>
              </a:spcBef>
              <a:spcAft>
                <a:spcPts val="0"/>
              </a:spcAft>
              <a:buClr>
                <a:srgbClr val="000000"/>
              </a:buClr>
              <a:buSzPts val="4800"/>
              <a:buFont typeface="Lato Light"/>
              <a:buChar char="•"/>
              <a:defRPr sz="4798" b="0" i="0" u="none" strike="noStrike" cap="none">
                <a:solidFill>
                  <a:srgbClr val="000000"/>
                </a:solidFill>
                <a:latin typeface="Lato Light"/>
                <a:ea typeface="Lato Light"/>
                <a:cs typeface="Lato Light"/>
                <a:sym typeface="Lato Light"/>
              </a:defRPr>
            </a:lvl6pPr>
            <a:lvl7pPr marR="0" lvl="6" algn="l" rtl="0">
              <a:lnSpc>
                <a:spcPct val="90000"/>
              </a:lnSpc>
              <a:spcBef>
                <a:spcPts val="1999"/>
              </a:spcBef>
              <a:spcAft>
                <a:spcPts val="0"/>
              </a:spcAft>
              <a:buClr>
                <a:srgbClr val="000000"/>
              </a:buClr>
              <a:buSzPts val="4800"/>
              <a:buFont typeface="Lato Light"/>
              <a:buChar char="•"/>
              <a:defRPr sz="4798" b="0" i="0" u="none" strike="noStrike" cap="none">
                <a:solidFill>
                  <a:srgbClr val="000000"/>
                </a:solidFill>
                <a:latin typeface="Lato Light"/>
                <a:ea typeface="Lato Light"/>
                <a:cs typeface="Lato Light"/>
                <a:sym typeface="Lato Light"/>
              </a:defRPr>
            </a:lvl7pPr>
            <a:lvl8pPr marR="0" lvl="7" algn="l" rtl="0">
              <a:lnSpc>
                <a:spcPct val="90000"/>
              </a:lnSpc>
              <a:spcBef>
                <a:spcPts val="1999"/>
              </a:spcBef>
              <a:spcAft>
                <a:spcPts val="0"/>
              </a:spcAft>
              <a:buClr>
                <a:srgbClr val="000000"/>
              </a:buClr>
              <a:buSzPts val="4800"/>
              <a:buFont typeface="Lato Light"/>
              <a:buChar char="•"/>
              <a:defRPr sz="4798" b="0" i="0" u="none" strike="noStrike" cap="none">
                <a:solidFill>
                  <a:srgbClr val="000000"/>
                </a:solidFill>
                <a:latin typeface="Lato Light"/>
                <a:ea typeface="Lato Light"/>
                <a:cs typeface="Lato Light"/>
                <a:sym typeface="Lato Light"/>
              </a:defRPr>
            </a:lvl8pPr>
            <a:lvl9pPr marR="0" lvl="8" algn="l" rtl="0">
              <a:lnSpc>
                <a:spcPct val="90000"/>
              </a:lnSpc>
              <a:spcBef>
                <a:spcPts val="1999"/>
              </a:spcBef>
              <a:spcAft>
                <a:spcPts val="0"/>
              </a:spcAft>
              <a:buClr>
                <a:srgbClr val="000000"/>
              </a:buClr>
              <a:buSzPts val="4800"/>
              <a:buFont typeface="Lato Light"/>
              <a:buChar char="•"/>
              <a:defRPr sz="4798" b="0" i="0" u="none" strike="noStrike" cap="none">
                <a:solidFill>
                  <a:srgbClr val="000000"/>
                </a:solidFill>
                <a:latin typeface="Lato Light"/>
                <a:ea typeface="Lato Light"/>
                <a:cs typeface="Lato Light"/>
                <a:sym typeface="Lato Light"/>
              </a:defRPr>
            </a:lvl9pPr>
          </a:lstStyle>
          <a:p>
            <a:endParaRPr/>
          </a:p>
        </p:txBody>
      </p:sp>
      <p:sp>
        <p:nvSpPr>
          <p:cNvPr id="18" name="Google Shape;18;p3"/>
          <p:cNvSpPr>
            <a:spLocks noGrp="1"/>
          </p:cNvSpPr>
          <p:nvPr>
            <p:ph type="pic" idx="5"/>
          </p:nvPr>
        </p:nvSpPr>
        <p:spPr>
          <a:xfrm>
            <a:off x="18283240" y="3245560"/>
            <a:ext cx="6094414" cy="471311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999"/>
              </a:spcBef>
              <a:spcAft>
                <a:spcPts val="0"/>
              </a:spcAft>
              <a:buClr>
                <a:srgbClr val="000000"/>
              </a:buClr>
              <a:buSzPts val="4800"/>
              <a:buFont typeface="Lato Light"/>
              <a:buNone/>
              <a:defRPr sz="4798" b="0" i="0" u="none" strike="noStrike" cap="none">
                <a:solidFill>
                  <a:srgbClr val="000000"/>
                </a:solidFill>
                <a:latin typeface="Lato Light"/>
                <a:ea typeface="Lato Light"/>
                <a:cs typeface="Lato Light"/>
                <a:sym typeface="Lato Light"/>
              </a:defRPr>
            </a:lvl1pPr>
            <a:lvl2pPr marR="0" lvl="1" algn="l" rtl="0">
              <a:lnSpc>
                <a:spcPct val="90000"/>
              </a:lnSpc>
              <a:spcBef>
                <a:spcPts val="1999"/>
              </a:spcBef>
              <a:spcAft>
                <a:spcPts val="0"/>
              </a:spcAft>
              <a:buClr>
                <a:srgbClr val="000000"/>
              </a:buClr>
              <a:buSzPts val="4800"/>
              <a:buFont typeface="Lato Light"/>
              <a:buNone/>
              <a:defRPr sz="4798" b="0" i="0" u="none" strike="noStrike" cap="none">
                <a:solidFill>
                  <a:srgbClr val="000000"/>
                </a:solidFill>
                <a:latin typeface="Lato Light"/>
                <a:ea typeface="Lato Light"/>
                <a:cs typeface="Lato Light"/>
                <a:sym typeface="Lato Light"/>
              </a:defRPr>
            </a:lvl2pPr>
            <a:lvl3pPr marR="0" lvl="2" algn="l" rtl="0">
              <a:lnSpc>
                <a:spcPct val="90000"/>
              </a:lnSpc>
              <a:spcBef>
                <a:spcPts val="1999"/>
              </a:spcBef>
              <a:spcAft>
                <a:spcPts val="0"/>
              </a:spcAft>
              <a:buClr>
                <a:srgbClr val="000000"/>
              </a:buClr>
              <a:buSzPts val="4800"/>
              <a:buFont typeface="Lato Light"/>
              <a:buNone/>
              <a:defRPr sz="4798" b="0" i="0" u="none" strike="noStrike" cap="none">
                <a:solidFill>
                  <a:srgbClr val="000000"/>
                </a:solidFill>
                <a:latin typeface="Lato Light"/>
                <a:ea typeface="Lato Light"/>
                <a:cs typeface="Lato Light"/>
                <a:sym typeface="Lato Light"/>
              </a:defRPr>
            </a:lvl3pPr>
            <a:lvl4pPr marR="0" lvl="3" algn="l" rtl="0">
              <a:lnSpc>
                <a:spcPct val="90000"/>
              </a:lnSpc>
              <a:spcBef>
                <a:spcPts val="1999"/>
              </a:spcBef>
              <a:spcAft>
                <a:spcPts val="0"/>
              </a:spcAft>
              <a:buClr>
                <a:srgbClr val="000000"/>
              </a:buClr>
              <a:buSzPts val="4800"/>
              <a:buFont typeface="Lato Light"/>
              <a:buNone/>
              <a:defRPr sz="4798" b="0" i="0" u="none" strike="noStrike" cap="none">
                <a:solidFill>
                  <a:srgbClr val="000000"/>
                </a:solidFill>
                <a:latin typeface="Lato Light"/>
                <a:ea typeface="Lato Light"/>
                <a:cs typeface="Lato Light"/>
                <a:sym typeface="Lato Light"/>
              </a:defRPr>
            </a:lvl4pPr>
            <a:lvl5pPr marR="0" lvl="4" algn="l" rtl="0">
              <a:lnSpc>
                <a:spcPct val="90000"/>
              </a:lnSpc>
              <a:spcBef>
                <a:spcPts val="1999"/>
              </a:spcBef>
              <a:spcAft>
                <a:spcPts val="0"/>
              </a:spcAft>
              <a:buClr>
                <a:srgbClr val="000000"/>
              </a:buClr>
              <a:buSzPts val="4800"/>
              <a:buFont typeface="Lato Light"/>
              <a:buNone/>
              <a:defRPr sz="4798" b="0" i="0" u="none" strike="noStrike" cap="none">
                <a:solidFill>
                  <a:srgbClr val="000000"/>
                </a:solidFill>
                <a:latin typeface="Lato Light"/>
                <a:ea typeface="Lato Light"/>
                <a:cs typeface="Lato Light"/>
                <a:sym typeface="Lato Light"/>
              </a:defRPr>
            </a:lvl5pPr>
            <a:lvl6pPr marR="0" lvl="5" algn="l" rtl="0">
              <a:lnSpc>
                <a:spcPct val="90000"/>
              </a:lnSpc>
              <a:spcBef>
                <a:spcPts val="1999"/>
              </a:spcBef>
              <a:spcAft>
                <a:spcPts val="0"/>
              </a:spcAft>
              <a:buClr>
                <a:srgbClr val="000000"/>
              </a:buClr>
              <a:buSzPts val="4800"/>
              <a:buFont typeface="Lato Light"/>
              <a:buChar char="•"/>
              <a:defRPr sz="4798" b="0" i="0" u="none" strike="noStrike" cap="none">
                <a:solidFill>
                  <a:srgbClr val="000000"/>
                </a:solidFill>
                <a:latin typeface="Lato Light"/>
                <a:ea typeface="Lato Light"/>
                <a:cs typeface="Lato Light"/>
                <a:sym typeface="Lato Light"/>
              </a:defRPr>
            </a:lvl6pPr>
            <a:lvl7pPr marR="0" lvl="6" algn="l" rtl="0">
              <a:lnSpc>
                <a:spcPct val="90000"/>
              </a:lnSpc>
              <a:spcBef>
                <a:spcPts val="1999"/>
              </a:spcBef>
              <a:spcAft>
                <a:spcPts val="0"/>
              </a:spcAft>
              <a:buClr>
                <a:srgbClr val="000000"/>
              </a:buClr>
              <a:buSzPts val="4800"/>
              <a:buFont typeface="Lato Light"/>
              <a:buChar char="•"/>
              <a:defRPr sz="4798" b="0" i="0" u="none" strike="noStrike" cap="none">
                <a:solidFill>
                  <a:srgbClr val="000000"/>
                </a:solidFill>
                <a:latin typeface="Lato Light"/>
                <a:ea typeface="Lato Light"/>
                <a:cs typeface="Lato Light"/>
                <a:sym typeface="Lato Light"/>
              </a:defRPr>
            </a:lvl7pPr>
            <a:lvl8pPr marR="0" lvl="7" algn="l" rtl="0">
              <a:lnSpc>
                <a:spcPct val="90000"/>
              </a:lnSpc>
              <a:spcBef>
                <a:spcPts val="1999"/>
              </a:spcBef>
              <a:spcAft>
                <a:spcPts val="0"/>
              </a:spcAft>
              <a:buClr>
                <a:srgbClr val="000000"/>
              </a:buClr>
              <a:buSzPts val="4800"/>
              <a:buFont typeface="Lato Light"/>
              <a:buChar char="•"/>
              <a:defRPr sz="4798" b="0" i="0" u="none" strike="noStrike" cap="none">
                <a:solidFill>
                  <a:srgbClr val="000000"/>
                </a:solidFill>
                <a:latin typeface="Lato Light"/>
                <a:ea typeface="Lato Light"/>
                <a:cs typeface="Lato Light"/>
                <a:sym typeface="Lato Light"/>
              </a:defRPr>
            </a:lvl8pPr>
            <a:lvl9pPr marR="0" lvl="8" algn="l" rtl="0">
              <a:lnSpc>
                <a:spcPct val="90000"/>
              </a:lnSpc>
              <a:spcBef>
                <a:spcPts val="1999"/>
              </a:spcBef>
              <a:spcAft>
                <a:spcPts val="0"/>
              </a:spcAft>
              <a:buClr>
                <a:srgbClr val="000000"/>
              </a:buClr>
              <a:buSzPts val="4800"/>
              <a:buFont typeface="Lato Light"/>
              <a:buChar char="•"/>
              <a:defRPr sz="4798" b="0" i="0" u="none" strike="noStrike" cap="none">
                <a:solidFill>
                  <a:srgbClr val="000000"/>
                </a:solidFill>
                <a:latin typeface="Lato Light"/>
                <a:ea typeface="Lato Light"/>
                <a:cs typeface="Lato Light"/>
                <a:sym typeface="Lato Light"/>
              </a:defRPr>
            </a:lvl9pPr>
          </a:lstStyle>
          <a:p>
            <a:endParaRPr/>
          </a:p>
        </p:txBody>
      </p:sp>
    </p:spTree>
    <p:extLst>
      <p:ext uri="{BB962C8B-B14F-4D97-AF65-F5344CB8AC3E}">
        <p14:creationId xmlns:p14="http://schemas.microsoft.com/office/powerpoint/2010/main" val="3840779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Blank">
    <p:spTree>
      <p:nvGrpSpPr>
        <p:cNvPr id="1" name=""/>
        <p:cNvGrpSpPr/>
        <p:nvPr/>
      </p:nvGrpSpPr>
      <p:grpSpPr>
        <a:xfrm>
          <a:off x="0" y="0"/>
          <a:ext cx="0" cy="0"/>
          <a:chOff x="0" y="0"/>
          <a:chExt cx="0" cy="0"/>
        </a:xfrm>
      </p:grpSpPr>
      <p:sp>
        <p:nvSpPr>
          <p:cNvPr id="1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539625252"/>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14 Images">
    <p:spTree>
      <p:nvGrpSpPr>
        <p:cNvPr id="1" name=""/>
        <p:cNvGrpSpPr/>
        <p:nvPr/>
      </p:nvGrpSpPr>
      <p:grpSpPr>
        <a:xfrm>
          <a:off x="0" y="0"/>
          <a:ext cx="0" cy="0"/>
          <a:chOff x="0" y="0"/>
          <a:chExt cx="0" cy="0"/>
        </a:xfrm>
      </p:grpSpPr>
      <p:sp>
        <p:nvSpPr>
          <p:cNvPr id="3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39" name="Picture Placeholder 13"/>
          <p:cNvSpPr>
            <a:spLocks noGrp="1"/>
          </p:cNvSpPr>
          <p:nvPr>
            <p:ph type="pic" sz="quarter" idx="13"/>
          </p:nvPr>
        </p:nvSpPr>
        <p:spPr>
          <a:xfrm>
            <a:off x="0" y="6766811"/>
            <a:ext cx="3410712" cy="3429001"/>
          </a:xfrm>
          <a:prstGeom prst="rect">
            <a:avLst/>
          </a:prstGeom>
        </p:spPr>
        <p:txBody>
          <a:bodyPr lIns="91439" tIns="45719" rIns="91439" bIns="45719">
            <a:noAutofit/>
          </a:bodyPr>
          <a:lstStyle/>
          <a:p>
            <a:endParaRPr/>
          </a:p>
        </p:txBody>
      </p:sp>
      <p:sp>
        <p:nvSpPr>
          <p:cNvPr id="40" name="Picture Placeholder 13"/>
          <p:cNvSpPr>
            <a:spLocks noGrp="1"/>
          </p:cNvSpPr>
          <p:nvPr>
            <p:ph type="pic" sz="quarter" idx="14"/>
          </p:nvPr>
        </p:nvSpPr>
        <p:spPr>
          <a:xfrm>
            <a:off x="3481911" y="6766811"/>
            <a:ext cx="3410713" cy="3429001"/>
          </a:xfrm>
          <a:prstGeom prst="rect">
            <a:avLst/>
          </a:prstGeom>
        </p:spPr>
        <p:txBody>
          <a:bodyPr lIns="91439" tIns="45719" rIns="91439" bIns="45719">
            <a:noAutofit/>
          </a:bodyPr>
          <a:lstStyle/>
          <a:p>
            <a:endParaRPr/>
          </a:p>
        </p:txBody>
      </p:sp>
      <p:sp>
        <p:nvSpPr>
          <p:cNvPr id="41" name="Picture Placeholder 13"/>
          <p:cNvSpPr>
            <a:spLocks noGrp="1"/>
          </p:cNvSpPr>
          <p:nvPr>
            <p:ph type="pic" sz="quarter" idx="15"/>
          </p:nvPr>
        </p:nvSpPr>
        <p:spPr>
          <a:xfrm>
            <a:off x="6979424" y="6766811"/>
            <a:ext cx="3410713" cy="3429001"/>
          </a:xfrm>
          <a:prstGeom prst="rect">
            <a:avLst/>
          </a:prstGeom>
        </p:spPr>
        <p:txBody>
          <a:bodyPr lIns="91439" tIns="45719" rIns="91439" bIns="45719">
            <a:noAutofit/>
          </a:bodyPr>
          <a:lstStyle/>
          <a:p>
            <a:endParaRPr/>
          </a:p>
        </p:txBody>
      </p:sp>
      <p:sp>
        <p:nvSpPr>
          <p:cNvPr id="42" name="Picture Placeholder 13"/>
          <p:cNvSpPr>
            <a:spLocks noGrp="1"/>
          </p:cNvSpPr>
          <p:nvPr>
            <p:ph type="pic" sz="quarter" idx="16"/>
          </p:nvPr>
        </p:nvSpPr>
        <p:spPr>
          <a:xfrm>
            <a:off x="10461335" y="6766811"/>
            <a:ext cx="3410713" cy="3429001"/>
          </a:xfrm>
          <a:prstGeom prst="rect">
            <a:avLst/>
          </a:prstGeom>
        </p:spPr>
        <p:txBody>
          <a:bodyPr lIns="91439" tIns="45719" rIns="91439" bIns="45719">
            <a:noAutofit/>
          </a:bodyPr>
          <a:lstStyle/>
          <a:p>
            <a:endParaRPr/>
          </a:p>
        </p:txBody>
      </p:sp>
      <p:sp>
        <p:nvSpPr>
          <p:cNvPr id="43" name="Picture Placeholder 13"/>
          <p:cNvSpPr>
            <a:spLocks noGrp="1"/>
          </p:cNvSpPr>
          <p:nvPr>
            <p:ph type="pic" sz="quarter" idx="17"/>
          </p:nvPr>
        </p:nvSpPr>
        <p:spPr>
          <a:xfrm>
            <a:off x="13984521" y="6766811"/>
            <a:ext cx="3410713" cy="3429001"/>
          </a:xfrm>
          <a:prstGeom prst="rect">
            <a:avLst/>
          </a:prstGeom>
        </p:spPr>
        <p:txBody>
          <a:bodyPr lIns="91439" tIns="45719" rIns="91439" bIns="45719">
            <a:noAutofit/>
          </a:bodyPr>
          <a:lstStyle/>
          <a:p>
            <a:endParaRPr/>
          </a:p>
        </p:txBody>
      </p:sp>
      <p:sp>
        <p:nvSpPr>
          <p:cNvPr id="44" name="Picture Placeholder 13"/>
          <p:cNvSpPr>
            <a:spLocks noGrp="1"/>
          </p:cNvSpPr>
          <p:nvPr>
            <p:ph type="pic" sz="quarter" idx="18"/>
          </p:nvPr>
        </p:nvSpPr>
        <p:spPr>
          <a:xfrm>
            <a:off x="17482033" y="6766811"/>
            <a:ext cx="3410713" cy="3429001"/>
          </a:xfrm>
          <a:prstGeom prst="rect">
            <a:avLst/>
          </a:prstGeom>
        </p:spPr>
        <p:txBody>
          <a:bodyPr lIns="91439" tIns="45719" rIns="91439" bIns="45719">
            <a:noAutofit/>
          </a:bodyPr>
          <a:lstStyle/>
          <a:p>
            <a:endParaRPr/>
          </a:p>
        </p:txBody>
      </p:sp>
      <p:sp>
        <p:nvSpPr>
          <p:cNvPr id="45" name="Picture Placeholder 13"/>
          <p:cNvSpPr>
            <a:spLocks noGrp="1"/>
          </p:cNvSpPr>
          <p:nvPr>
            <p:ph type="pic" sz="quarter" idx="19"/>
          </p:nvPr>
        </p:nvSpPr>
        <p:spPr>
          <a:xfrm>
            <a:off x="20963945" y="6766811"/>
            <a:ext cx="3410713" cy="3429001"/>
          </a:xfrm>
          <a:prstGeom prst="rect">
            <a:avLst/>
          </a:prstGeom>
        </p:spPr>
        <p:txBody>
          <a:bodyPr lIns="91439" tIns="45719" rIns="91439" bIns="45719">
            <a:noAutofit/>
          </a:bodyPr>
          <a:lstStyle/>
          <a:p>
            <a:endParaRPr/>
          </a:p>
        </p:txBody>
      </p:sp>
      <p:sp>
        <p:nvSpPr>
          <p:cNvPr id="46" name="Picture Placeholder 13"/>
          <p:cNvSpPr>
            <a:spLocks noGrp="1"/>
          </p:cNvSpPr>
          <p:nvPr>
            <p:ph type="pic" sz="quarter" idx="20"/>
          </p:nvPr>
        </p:nvSpPr>
        <p:spPr>
          <a:xfrm>
            <a:off x="0" y="10301234"/>
            <a:ext cx="3410712" cy="3429001"/>
          </a:xfrm>
          <a:prstGeom prst="rect">
            <a:avLst/>
          </a:prstGeom>
        </p:spPr>
        <p:txBody>
          <a:bodyPr lIns="91439" tIns="45719" rIns="91439" bIns="45719">
            <a:noAutofit/>
          </a:bodyPr>
          <a:lstStyle/>
          <a:p>
            <a:endParaRPr/>
          </a:p>
        </p:txBody>
      </p:sp>
      <p:sp>
        <p:nvSpPr>
          <p:cNvPr id="47" name="Picture Placeholder 13"/>
          <p:cNvSpPr>
            <a:spLocks noGrp="1"/>
          </p:cNvSpPr>
          <p:nvPr>
            <p:ph type="pic" sz="quarter" idx="21"/>
          </p:nvPr>
        </p:nvSpPr>
        <p:spPr>
          <a:xfrm>
            <a:off x="3481911" y="10301234"/>
            <a:ext cx="3410713" cy="3429001"/>
          </a:xfrm>
          <a:prstGeom prst="rect">
            <a:avLst/>
          </a:prstGeom>
        </p:spPr>
        <p:txBody>
          <a:bodyPr lIns="91439" tIns="45719" rIns="91439" bIns="45719">
            <a:noAutofit/>
          </a:bodyPr>
          <a:lstStyle/>
          <a:p>
            <a:endParaRPr/>
          </a:p>
        </p:txBody>
      </p:sp>
      <p:sp>
        <p:nvSpPr>
          <p:cNvPr id="48" name="Picture Placeholder 13"/>
          <p:cNvSpPr>
            <a:spLocks noGrp="1"/>
          </p:cNvSpPr>
          <p:nvPr>
            <p:ph type="pic" sz="quarter" idx="22"/>
          </p:nvPr>
        </p:nvSpPr>
        <p:spPr>
          <a:xfrm>
            <a:off x="6979424" y="10301234"/>
            <a:ext cx="3410713" cy="3429001"/>
          </a:xfrm>
          <a:prstGeom prst="rect">
            <a:avLst/>
          </a:prstGeom>
        </p:spPr>
        <p:txBody>
          <a:bodyPr lIns="91439" tIns="45719" rIns="91439" bIns="45719">
            <a:noAutofit/>
          </a:bodyPr>
          <a:lstStyle/>
          <a:p>
            <a:endParaRPr/>
          </a:p>
        </p:txBody>
      </p:sp>
      <p:sp>
        <p:nvSpPr>
          <p:cNvPr id="49" name="Picture Placeholder 13"/>
          <p:cNvSpPr>
            <a:spLocks noGrp="1"/>
          </p:cNvSpPr>
          <p:nvPr>
            <p:ph type="pic" sz="quarter" idx="23"/>
          </p:nvPr>
        </p:nvSpPr>
        <p:spPr>
          <a:xfrm>
            <a:off x="10461335" y="10301234"/>
            <a:ext cx="3410713" cy="3429001"/>
          </a:xfrm>
          <a:prstGeom prst="rect">
            <a:avLst/>
          </a:prstGeom>
        </p:spPr>
        <p:txBody>
          <a:bodyPr lIns="91439" tIns="45719" rIns="91439" bIns="45719">
            <a:noAutofit/>
          </a:bodyPr>
          <a:lstStyle/>
          <a:p>
            <a:endParaRPr/>
          </a:p>
        </p:txBody>
      </p:sp>
      <p:sp>
        <p:nvSpPr>
          <p:cNvPr id="50" name="Picture Placeholder 13"/>
          <p:cNvSpPr>
            <a:spLocks noGrp="1"/>
          </p:cNvSpPr>
          <p:nvPr>
            <p:ph type="pic" sz="quarter" idx="24"/>
          </p:nvPr>
        </p:nvSpPr>
        <p:spPr>
          <a:xfrm>
            <a:off x="13984521" y="10301234"/>
            <a:ext cx="3410713" cy="3429001"/>
          </a:xfrm>
          <a:prstGeom prst="rect">
            <a:avLst/>
          </a:prstGeom>
        </p:spPr>
        <p:txBody>
          <a:bodyPr lIns="91439" tIns="45719" rIns="91439" bIns="45719">
            <a:noAutofit/>
          </a:bodyPr>
          <a:lstStyle/>
          <a:p>
            <a:endParaRPr/>
          </a:p>
        </p:txBody>
      </p:sp>
      <p:sp>
        <p:nvSpPr>
          <p:cNvPr id="51" name="Picture Placeholder 13"/>
          <p:cNvSpPr>
            <a:spLocks noGrp="1"/>
          </p:cNvSpPr>
          <p:nvPr>
            <p:ph type="pic" sz="quarter" idx="25"/>
          </p:nvPr>
        </p:nvSpPr>
        <p:spPr>
          <a:xfrm>
            <a:off x="17482033" y="10301234"/>
            <a:ext cx="3410713" cy="3429001"/>
          </a:xfrm>
          <a:prstGeom prst="rect">
            <a:avLst/>
          </a:prstGeom>
        </p:spPr>
        <p:txBody>
          <a:bodyPr lIns="91439" tIns="45719" rIns="91439" bIns="45719">
            <a:noAutofit/>
          </a:bodyPr>
          <a:lstStyle/>
          <a:p>
            <a:endParaRPr/>
          </a:p>
        </p:txBody>
      </p:sp>
      <p:sp>
        <p:nvSpPr>
          <p:cNvPr id="52" name="Picture Placeholder 13"/>
          <p:cNvSpPr>
            <a:spLocks noGrp="1"/>
          </p:cNvSpPr>
          <p:nvPr>
            <p:ph type="pic" sz="quarter" idx="26"/>
          </p:nvPr>
        </p:nvSpPr>
        <p:spPr>
          <a:xfrm>
            <a:off x="20963945" y="10301234"/>
            <a:ext cx="3410713" cy="3429001"/>
          </a:xfrm>
          <a:prstGeom prst="rect">
            <a:avLst/>
          </a:prstGeom>
        </p:spPr>
        <p:txBody>
          <a:bodyPr lIns="91439" tIns="45719" rIns="91439" bIns="45719">
            <a:noAutofit/>
          </a:bodyPr>
          <a:lstStyle/>
          <a:p>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1 Image">
    <p:spTree>
      <p:nvGrpSpPr>
        <p:cNvPr id="1" name=""/>
        <p:cNvGrpSpPr/>
        <p:nvPr/>
      </p:nvGrpSpPr>
      <p:grpSpPr>
        <a:xfrm>
          <a:off x="0" y="0"/>
          <a:ext cx="0" cy="0"/>
          <a:chOff x="0" y="0"/>
          <a:chExt cx="0" cy="0"/>
        </a:xfrm>
      </p:grpSpPr>
      <p:sp>
        <p:nvSpPr>
          <p:cNvPr id="5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60" name="Picture Placeholder 13"/>
          <p:cNvSpPr>
            <a:spLocks noGrp="1"/>
          </p:cNvSpPr>
          <p:nvPr>
            <p:ph type="pic" sz="half" idx="13"/>
          </p:nvPr>
        </p:nvSpPr>
        <p:spPr>
          <a:xfrm>
            <a:off x="12667861" y="3084514"/>
            <a:ext cx="10052052" cy="8462764"/>
          </a:xfrm>
          <a:prstGeom prst="rect">
            <a:avLst/>
          </a:prstGeom>
        </p:spPr>
        <p:txBody>
          <a:bodyPr lIns="91439" tIns="45719" rIns="91439" bIns="45719">
            <a:noAutofit/>
          </a:bodyPr>
          <a:lstStyle/>
          <a:p>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1 Image v2">
    <p:spTree>
      <p:nvGrpSpPr>
        <p:cNvPr id="1" name=""/>
        <p:cNvGrpSpPr/>
        <p:nvPr/>
      </p:nvGrpSpPr>
      <p:grpSpPr>
        <a:xfrm>
          <a:off x="0" y="0"/>
          <a:ext cx="0" cy="0"/>
          <a:chOff x="0" y="0"/>
          <a:chExt cx="0" cy="0"/>
        </a:xfrm>
      </p:grpSpPr>
      <p:sp>
        <p:nvSpPr>
          <p:cNvPr id="6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68" name="Picture Placeholder 13"/>
          <p:cNvSpPr>
            <a:spLocks noGrp="1"/>
          </p:cNvSpPr>
          <p:nvPr>
            <p:ph type="pic" idx="13"/>
          </p:nvPr>
        </p:nvSpPr>
        <p:spPr>
          <a:xfrm>
            <a:off x="1" y="-28222"/>
            <a:ext cx="10529889" cy="13913556"/>
          </a:xfrm>
          <a:prstGeom prst="rect">
            <a:avLst/>
          </a:prstGeom>
        </p:spPr>
        <p:txBody>
          <a:bodyPr lIns="91439" tIns="45719" rIns="91439" bIns="45719">
            <a:noAutofit/>
          </a:bodyPr>
          <a:lstStyle/>
          <a:p>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6_Big Image Placeholder">
    <p:spTree>
      <p:nvGrpSpPr>
        <p:cNvPr id="1" name=""/>
        <p:cNvGrpSpPr/>
        <p:nvPr/>
      </p:nvGrpSpPr>
      <p:grpSpPr>
        <a:xfrm>
          <a:off x="0" y="0"/>
          <a:ext cx="0" cy="0"/>
          <a:chOff x="0" y="0"/>
          <a:chExt cx="0" cy="0"/>
        </a:xfrm>
      </p:grpSpPr>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76" name="Picture Placeholder 13"/>
          <p:cNvSpPr>
            <a:spLocks noGrp="1"/>
          </p:cNvSpPr>
          <p:nvPr>
            <p:ph type="pic" idx="13"/>
          </p:nvPr>
        </p:nvSpPr>
        <p:spPr>
          <a:xfrm>
            <a:off x="0" y="0"/>
            <a:ext cx="13565281" cy="13716000"/>
          </a:xfrm>
          <a:prstGeom prst="rect">
            <a:avLst/>
          </a:prstGeom>
        </p:spPr>
        <p:txBody>
          <a:bodyPr lIns="91439" tIns="45719" rIns="91439" bIns="45719">
            <a:noAutofit/>
          </a:bodyPr>
          <a:lstStyle/>
          <a:p>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5_Big Image Placeholder">
    <p:spTree>
      <p:nvGrpSpPr>
        <p:cNvPr id="1" name=""/>
        <p:cNvGrpSpPr/>
        <p:nvPr/>
      </p:nvGrpSpPr>
      <p:grpSpPr>
        <a:xfrm>
          <a:off x="0" y="0"/>
          <a:ext cx="0" cy="0"/>
          <a:chOff x="0" y="0"/>
          <a:chExt cx="0" cy="0"/>
        </a:xfrm>
      </p:grpSpPr>
      <p:sp>
        <p:nvSpPr>
          <p:cNvPr id="8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84" name="Picture Placeholder 13"/>
          <p:cNvSpPr>
            <a:spLocks noGrp="1"/>
          </p:cNvSpPr>
          <p:nvPr>
            <p:ph type="pic" idx="13"/>
          </p:nvPr>
        </p:nvSpPr>
        <p:spPr>
          <a:xfrm>
            <a:off x="1" y="0"/>
            <a:ext cx="15779751" cy="13716000"/>
          </a:xfrm>
          <a:prstGeom prst="rect">
            <a:avLst/>
          </a:prstGeom>
        </p:spPr>
        <p:txBody>
          <a:bodyPr lIns="91439" tIns="45719" rIns="91439" bIns="45719">
            <a:noAutofit/>
          </a:bodyPr>
          <a:lstStyle/>
          <a:p>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15_Big Image Placeholder">
    <p:spTree>
      <p:nvGrpSpPr>
        <p:cNvPr id="1" name=""/>
        <p:cNvGrpSpPr/>
        <p:nvPr/>
      </p:nvGrpSpPr>
      <p:grpSpPr>
        <a:xfrm>
          <a:off x="0" y="0"/>
          <a:ext cx="0" cy="0"/>
          <a:chOff x="0" y="0"/>
          <a:chExt cx="0" cy="0"/>
        </a:xfrm>
      </p:grpSpPr>
      <p:sp>
        <p:nvSpPr>
          <p:cNvPr id="9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92" name="Picture Placeholder 13"/>
          <p:cNvSpPr>
            <a:spLocks noGrp="1"/>
          </p:cNvSpPr>
          <p:nvPr>
            <p:ph type="pic" idx="13"/>
          </p:nvPr>
        </p:nvSpPr>
        <p:spPr>
          <a:xfrm>
            <a:off x="1" y="0"/>
            <a:ext cx="12190412" cy="13716000"/>
          </a:xfrm>
          <a:prstGeom prst="rect">
            <a:avLst/>
          </a:prstGeom>
        </p:spPr>
        <p:txBody>
          <a:bodyPr lIns="91439" tIns="45719" rIns="91439" bIns="45719">
            <a:noAutofit/>
          </a:bodyPr>
          <a:lstStyle/>
          <a:p>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12_Big Image Placeholder">
    <p:spTree>
      <p:nvGrpSpPr>
        <p:cNvPr id="1" name=""/>
        <p:cNvGrpSpPr/>
        <p:nvPr/>
      </p:nvGrpSpPr>
      <p:grpSpPr>
        <a:xfrm>
          <a:off x="0" y="0"/>
          <a:ext cx="0" cy="0"/>
          <a:chOff x="0" y="0"/>
          <a:chExt cx="0" cy="0"/>
        </a:xfrm>
      </p:grpSpPr>
      <p:sp>
        <p:nvSpPr>
          <p:cNvPr id="9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100" name="Picture Placeholder 13"/>
          <p:cNvSpPr>
            <a:spLocks noGrp="1"/>
          </p:cNvSpPr>
          <p:nvPr>
            <p:ph type="pic" idx="13"/>
          </p:nvPr>
        </p:nvSpPr>
        <p:spPr>
          <a:xfrm>
            <a:off x="0" y="0"/>
            <a:ext cx="24377649" cy="8540398"/>
          </a:xfrm>
          <a:prstGeom prst="rect">
            <a:avLst/>
          </a:prstGeom>
        </p:spPr>
        <p:txBody>
          <a:bodyPr lIns="91439" tIns="45719" rIns="91439" bIns="45719">
            <a:noAutofit/>
          </a:bodyPr>
          <a:lstStyle/>
          <a:p>
            <a:endParaRPr/>
          </a:p>
        </p:txBody>
      </p:sp>
      <p:sp>
        <p:nvSpPr>
          <p:cNvPr id="101" name="Picture Placeholder 13"/>
          <p:cNvSpPr>
            <a:spLocks noGrp="1"/>
          </p:cNvSpPr>
          <p:nvPr>
            <p:ph type="pic" sz="quarter" idx="14"/>
          </p:nvPr>
        </p:nvSpPr>
        <p:spPr>
          <a:xfrm>
            <a:off x="9123995" y="4620081"/>
            <a:ext cx="5967616" cy="9095921"/>
          </a:xfrm>
          <a:prstGeom prst="rect">
            <a:avLst/>
          </a:prstGeom>
        </p:spPr>
        <p:txBody>
          <a:bodyPr lIns="91439" tIns="45719" rIns="91439" bIns="45719">
            <a:noAutofit/>
          </a:bodyPr>
          <a:lstStyle/>
          <a:p>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6F7FA"/>
        </a:solidFill>
        <a:effectLst/>
      </p:bgPr>
    </p:bg>
    <p:spTree>
      <p:nvGrpSpPr>
        <p:cNvPr id="1" name=""/>
        <p:cNvGrpSpPr/>
        <p:nvPr/>
      </p:nvGrpSpPr>
      <p:grpSpPr>
        <a:xfrm>
          <a:off x="0" y="0"/>
          <a:ext cx="0" cy="0"/>
          <a:chOff x="0" y="0"/>
          <a:chExt cx="0" cy="0"/>
        </a:xfrm>
      </p:grpSpPr>
      <p:sp>
        <p:nvSpPr>
          <p:cNvPr id="2" name="Slide Number"/>
          <p:cNvSpPr txBox="1">
            <a:spLocks noGrp="1"/>
          </p:cNvSpPr>
          <p:nvPr>
            <p:ph type="sldNum" sz="quarter" idx="2"/>
          </p:nvPr>
        </p:nvSpPr>
        <p:spPr>
          <a:xfrm>
            <a:off x="23478681" y="289385"/>
            <a:ext cx="915903" cy="471770"/>
          </a:xfrm>
          <a:prstGeom prst="rect">
            <a:avLst/>
          </a:prstGeom>
          <a:ln>
            <a:solidFill>
              <a:schemeClr val="accent1"/>
            </a:solidFill>
          </a:ln>
        </p:spPr>
        <p:txBody>
          <a:bodyPr lIns="91421" tIns="91421" rIns="91421" bIns="91421">
            <a:spAutoFit/>
          </a:bodyPr>
          <a:lstStyle>
            <a:lvl1pPr>
              <a:defRPr sz="1800" b="1">
                <a:solidFill>
                  <a:schemeClr val="accent5"/>
                </a:solidFill>
                <a:latin typeface="Tahoma"/>
                <a:ea typeface="Tahoma"/>
                <a:cs typeface="Tahoma"/>
                <a:sym typeface="Tahoma"/>
              </a:defRPr>
            </a:lvl1pPr>
          </a:lstStyle>
          <a:p>
            <a:fld id="{86CB4B4D-7CA3-9044-876B-883B54F8677D}" type="slidenum">
              <a:t>‹#›</a:t>
            </a:fld>
            <a:endParaRPr/>
          </a:p>
        </p:txBody>
      </p:sp>
      <p:pic>
        <p:nvPicPr>
          <p:cNvPr id="3" name="Picture 3" descr="Picture 3"/>
          <p:cNvPicPr>
            <a:picLocks noChangeAspect="1"/>
          </p:cNvPicPr>
          <p:nvPr/>
        </p:nvPicPr>
        <p:blipFill>
          <a:blip r:embed="rId25"/>
          <a:stretch>
            <a:fillRect/>
          </a:stretch>
        </p:blipFill>
        <p:spPr>
          <a:xfrm>
            <a:off x="20414510" y="12017708"/>
            <a:ext cx="3383147" cy="1255717"/>
          </a:xfrm>
          <a:prstGeom prst="rect">
            <a:avLst/>
          </a:prstGeom>
          <a:ln w="12700">
            <a:miter lim="400000"/>
          </a:ln>
        </p:spPr>
      </p:pic>
      <p:sp>
        <p:nvSpPr>
          <p:cNvPr id="4" name="Title Text"/>
          <p:cNvSpPr txBox="1">
            <a:spLocks noGrp="1"/>
          </p:cNvSpPr>
          <p:nvPr>
            <p:ph type="title"/>
          </p:nvPr>
        </p:nvSpPr>
        <p:spPr>
          <a:xfrm>
            <a:off x="1218564" y="184149"/>
            <a:ext cx="21934171" cy="30162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1" tIns="91421" rIns="91421" bIns="91421" anchor="ctr">
            <a:normAutofit/>
          </a:bodyPr>
          <a:lstStyle/>
          <a:p>
            <a:r>
              <a:t>Title Text</a:t>
            </a:r>
          </a:p>
        </p:txBody>
      </p:sp>
      <p:sp>
        <p:nvSpPr>
          <p:cNvPr id="5" name="Body Level One…"/>
          <p:cNvSpPr txBox="1">
            <a:spLocks noGrp="1"/>
          </p:cNvSpPr>
          <p:nvPr>
            <p:ph type="body" idx="1"/>
          </p:nvPr>
        </p:nvSpPr>
        <p:spPr>
          <a:xfrm>
            <a:off x="1218564" y="3200400"/>
            <a:ext cx="21934171" cy="10515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1" tIns="91421" rIns="91421" bIns="91421">
            <a:normAutofit/>
          </a:bodyPr>
          <a:lstStyle/>
          <a:p>
            <a:r>
              <a:t>Body Level One</a:t>
            </a:r>
          </a:p>
          <a:p>
            <a:pPr lvl="1"/>
            <a:r>
              <a:t>Body Level Two</a:t>
            </a:r>
          </a:p>
          <a:p>
            <a:pPr lvl="2"/>
            <a:r>
              <a:t>Body Level Three</a:t>
            </a:r>
          </a:p>
          <a:p>
            <a:pPr lvl="3"/>
            <a:r>
              <a:t>Body Level Four</a:t>
            </a:r>
          </a:p>
          <a:p>
            <a:pPr lvl="4"/>
            <a:r>
              <a:t>Body Level Five</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 id="2147483667" r:id="rId18"/>
    <p:sldLayoutId id="2147483668" r:id="rId19"/>
    <p:sldLayoutId id="2147483669" r:id="rId20"/>
    <p:sldLayoutId id="2147483670" r:id="rId21"/>
    <p:sldLayoutId id="2147483671" r:id="rId22"/>
    <p:sldLayoutId id="2147483673" r:id="rId23"/>
  </p:sldLayoutIdLst>
  <p:transition spd="med"/>
  <p:txStyles>
    <p:titleStyle>
      <a:lvl1pPr marL="0" marR="0" indent="0" algn="l" defTabSz="1828433" rtl="0" latinLnBrk="0">
        <a:lnSpc>
          <a:spcPct val="90000"/>
        </a:lnSpc>
        <a:spcBef>
          <a:spcPts val="0"/>
        </a:spcBef>
        <a:spcAft>
          <a:spcPts val="0"/>
        </a:spcAft>
        <a:buClrTx/>
        <a:buSzTx/>
        <a:buFontTx/>
        <a:buNone/>
        <a:tabLst/>
        <a:defRPr sz="6000" b="0" i="0" u="none" strike="noStrike" cap="none" spc="0" baseline="0">
          <a:ln>
            <a:noFill/>
          </a:ln>
          <a:solidFill>
            <a:srgbClr val="000000"/>
          </a:solidFill>
          <a:uFillTx/>
          <a:latin typeface="Lato Light"/>
          <a:ea typeface="Lato Light"/>
          <a:cs typeface="Lato Light"/>
          <a:sym typeface="Lato Light"/>
        </a:defRPr>
      </a:lvl1pPr>
      <a:lvl2pPr marL="0" marR="0" indent="0" algn="l" defTabSz="1828433" rtl="0" latinLnBrk="0">
        <a:lnSpc>
          <a:spcPct val="90000"/>
        </a:lnSpc>
        <a:spcBef>
          <a:spcPts val="0"/>
        </a:spcBef>
        <a:spcAft>
          <a:spcPts val="0"/>
        </a:spcAft>
        <a:buClrTx/>
        <a:buSzTx/>
        <a:buFontTx/>
        <a:buNone/>
        <a:tabLst/>
        <a:defRPr sz="6000" b="0" i="0" u="none" strike="noStrike" cap="none" spc="0" baseline="0">
          <a:ln>
            <a:noFill/>
          </a:ln>
          <a:solidFill>
            <a:srgbClr val="000000"/>
          </a:solidFill>
          <a:uFillTx/>
          <a:latin typeface="Lato Light"/>
          <a:ea typeface="Lato Light"/>
          <a:cs typeface="Lato Light"/>
          <a:sym typeface="Lato Light"/>
        </a:defRPr>
      </a:lvl2pPr>
      <a:lvl3pPr marL="0" marR="0" indent="0" algn="l" defTabSz="1828433" rtl="0" latinLnBrk="0">
        <a:lnSpc>
          <a:spcPct val="90000"/>
        </a:lnSpc>
        <a:spcBef>
          <a:spcPts val="0"/>
        </a:spcBef>
        <a:spcAft>
          <a:spcPts val="0"/>
        </a:spcAft>
        <a:buClrTx/>
        <a:buSzTx/>
        <a:buFontTx/>
        <a:buNone/>
        <a:tabLst/>
        <a:defRPr sz="6000" b="0" i="0" u="none" strike="noStrike" cap="none" spc="0" baseline="0">
          <a:ln>
            <a:noFill/>
          </a:ln>
          <a:solidFill>
            <a:srgbClr val="000000"/>
          </a:solidFill>
          <a:uFillTx/>
          <a:latin typeface="Lato Light"/>
          <a:ea typeface="Lato Light"/>
          <a:cs typeface="Lato Light"/>
          <a:sym typeface="Lato Light"/>
        </a:defRPr>
      </a:lvl3pPr>
      <a:lvl4pPr marL="0" marR="0" indent="0" algn="l" defTabSz="1828433" rtl="0" latinLnBrk="0">
        <a:lnSpc>
          <a:spcPct val="90000"/>
        </a:lnSpc>
        <a:spcBef>
          <a:spcPts val="0"/>
        </a:spcBef>
        <a:spcAft>
          <a:spcPts val="0"/>
        </a:spcAft>
        <a:buClrTx/>
        <a:buSzTx/>
        <a:buFontTx/>
        <a:buNone/>
        <a:tabLst/>
        <a:defRPr sz="6000" b="0" i="0" u="none" strike="noStrike" cap="none" spc="0" baseline="0">
          <a:ln>
            <a:noFill/>
          </a:ln>
          <a:solidFill>
            <a:srgbClr val="000000"/>
          </a:solidFill>
          <a:uFillTx/>
          <a:latin typeface="Lato Light"/>
          <a:ea typeface="Lato Light"/>
          <a:cs typeface="Lato Light"/>
          <a:sym typeface="Lato Light"/>
        </a:defRPr>
      </a:lvl4pPr>
      <a:lvl5pPr marL="0" marR="0" indent="0" algn="l" defTabSz="1828433" rtl="0" latinLnBrk="0">
        <a:lnSpc>
          <a:spcPct val="90000"/>
        </a:lnSpc>
        <a:spcBef>
          <a:spcPts val="0"/>
        </a:spcBef>
        <a:spcAft>
          <a:spcPts val="0"/>
        </a:spcAft>
        <a:buClrTx/>
        <a:buSzTx/>
        <a:buFontTx/>
        <a:buNone/>
        <a:tabLst/>
        <a:defRPr sz="6000" b="0" i="0" u="none" strike="noStrike" cap="none" spc="0" baseline="0">
          <a:ln>
            <a:noFill/>
          </a:ln>
          <a:solidFill>
            <a:srgbClr val="000000"/>
          </a:solidFill>
          <a:uFillTx/>
          <a:latin typeface="Lato Light"/>
          <a:ea typeface="Lato Light"/>
          <a:cs typeface="Lato Light"/>
          <a:sym typeface="Lato Light"/>
        </a:defRPr>
      </a:lvl5pPr>
      <a:lvl6pPr marL="0" marR="0" indent="0" algn="l" defTabSz="1828433" rtl="0" latinLnBrk="0">
        <a:lnSpc>
          <a:spcPct val="90000"/>
        </a:lnSpc>
        <a:spcBef>
          <a:spcPts val="0"/>
        </a:spcBef>
        <a:spcAft>
          <a:spcPts val="0"/>
        </a:spcAft>
        <a:buClrTx/>
        <a:buSzTx/>
        <a:buFontTx/>
        <a:buNone/>
        <a:tabLst/>
        <a:defRPr sz="6000" b="0" i="0" u="none" strike="noStrike" cap="none" spc="0" baseline="0">
          <a:ln>
            <a:noFill/>
          </a:ln>
          <a:solidFill>
            <a:srgbClr val="000000"/>
          </a:solidFill>
          <a:uFillTx/>
          <a:latin typeface="Lato Light"/>
          <a:ea typeface="Lato Light"/>
          <a:cs typeface="Lato Light"/>
          <a:sym typeface="Lato Light"/>
        </a:defRPr>
      </a:lvl6pPr>
      <a:lvl7pPr marL="0" marR="0" indent="0" algn="l" defTabSz="1828433" rtl="0" latinLnBrk="0">
        <a:lnSpc>
          <a:spcPct val="90000"/>
        </a:lnSpc>
        <a:spcBef>
          <a:spcPts val="0"/>
        </a:spcBef>
        <a:spcAft>
          <a:spcPts val="0"/>
        </a:spcAft>
        <a:buClrTx/>
        <a:buSzTx/>
        <a:buFontTx/>
        <a:buNone/>
        <a:tabLst/>
        <a:defRPr sz="6000" b="0" i="0" u="none" strike="noStrike" cap="none" spc="0" baseline="0">
          <a:ln>
            <a:noFill/>
          </a:ln>
          <a:solidFill>
            <a:srgbClr val="000000"/>
          </a:solidFill>
          <a:uFillTx/>
          <a:latin typeface="Lato Light"/>
          <a:ea typeface="Lato Light"/>
          <a:cs typeface="Lato Light"/>
          <a:sym typeface="Lato Light"/>
        </a:defRPr>
      </a:lvl7pPr>
      <a:lvl8pPr marL="0" marR="0" indent="0" algn="l" defTabSz="1828433" rtl="0" latinLnBrk="0">
        <a:lnSpc>
          <a:spcPct val="90000"/>
        </a:lnSpc>
        <a:spcBef>
          <a:spcPts val="0"/>
        </a:spcBef>
        <a:spcAft>
          <a:spcPts val="0"/>
        </a:spcAft>
        <a:buClrTx/>
        <a:buSzTx/>
        <a:buFontTx/>
        <a:buNone/>
        <a:tabLst/>
        <a:defRPr sz="6000" b="0" i="0" u="none" strike="noStrike" cap="none" spc="0" baseline="0">
          <a:ln>
            <a:noFill/>
          </a:ln>
          <a:solidFill>
            <a:srgbClr val="000000"/>
          </a:solidFill>
          <a:uFillTx/>
          <a:latin typeface="Lato Light"/>
          <a:ea typeface="Lato Light"/>
          <a:cs typeface="Lato Light"/>
          <a:sym typeface="Lato Light"/>
        </a:defRPr>
      </a:lvl8pPr>
      <a:lvl9pPr marL="0" marR="0" indent="0" algn="l" defTabSz="1828433" rtl="0" latinLnBrk="0">
        <a:lnSpc>
          <a:spcPct val="90000"/>
        </a:lnSpc>
        <a:spcBef>
          <a:spcPts val="0"/>
        </a:spcBef>
        <a:spcAft>
          <a:spcPts val="0"/>
        </a:spcAft>
        <a:buClrTx/>
        <a:buSzTx/>
        <a:buFontTx/>
        <a:buNone/>
        <a:tabLst/>
        <a:defRPr sz="6000" b="0" i="0" u="none" strike="noStrike" cap="none" spc="0" baseline="0">
          <a:ln>
            <a:noFill/>
          </a:ln>
          <a:solidFill>
            <a:srgbClr val="000000"/>
          </a:solidFill>
          <a:uFillTx/>
          <a:latin typeface="Lato Light"/>
          <a:ea typeface="Lato Light"/>
          <a:cs typeface="Lato Light"/>
          <a:sym typeface="Lato Light"/>
        </a:defRPr>
      </a:lvl9pPr>
    </p:titleStyle>
    <p:bodyStyle>
      <a:lvl1pPr marL="0" marR="0" indent="0" algn="l" defTabSz="1828433" rtl="0" latinLnBrk="0">
        <a:lnSpc>
          <a:spcPct val="90000"/>
        </a:lnSpc>
        <a:spcBef>
          <a:spcPts val="2000"/>
        </a:spcBef>
        <a:spcAft>
          <a:spcPts val="0"/>
        </a:spcAft>
        <a:buClrTx/>
        <a:buSzTx/>
        <a:buFontTx/>
        <a:buNone/>
        <a:tabLst/>
        <a:defRPr sz="4800" b="0" i="0" u="none" strike="noStrike" cap="none" spc="0" baseline="0">
          <a:ln>
            <a:noFill/>
          </a:ln>
          <a:solidFill>
            <a:srgbClr val="000000"/>
          </a:solidFill>
          <a:uFillTx/>
          <a:latin typeface="Lato Light"/>
          <a:ea typeface="Lato Light"/>
          <a:cs typeface="Lato Light"/>
          <a:sym typeface="Lato Light"/>
        </a:defRPr>
      </a:lvl1pPr>
      <a:lvl2pPr marL="0" marR="0" indent="914216" algn="l" defTabSz="1828433" rtl="0" latinLnBrk="0">
        <a:lnSpc>
          <a:spcPct val="90000"/>
        </a:lnSpc>
        <a:spcBef>
          <a:spcPts val="2000"/>
        </a:spcBef>
        <a:spcAft>
          <a:spcPts val="0"/>
        </a:spcAft>
        <a:buClrTx/>
        <a:buSzTx/>
        <a:buFontTx/>
        <a:buNone/>
        <a:tabLst/>
        <a:defRPr sz="4800" b="0" i="0" u="none" strike="noStrike" cap="none" spc="0" baseline="0">
          <a:ln>
            <a:noFill/>
          </a:ln>
          <a:solidFill>
            <a:srgbClr val="000000"/>
          </a:solidFill>
          <a:uFillTx/>
          <a:latin typeface="Lato Light"/>
          <a:ea typeface="Lato Light"/>
          <a:cs typeface="Lato Light"/>
          <a:sym typeface="Lato Light"/>
        </a:defRPr>
      </a:lvl2pPr>
      <a:lvl3pPr marL="0" marR="0" indent="1828433" algn="l" defTabSz="1828433" rtl="0" latinLnBrk="0">
        <a:lnSpc>
          <a:spcPct val="90000"/>
        </a:lnSpc>
        <a:spcBef>
          <a:spcPts val="2000"/>
        </a:spcBef>
        <a:spcAft>
          <a:spcPts val="0"/>
        </a:spcAft>
        <a:buClrTx/>
        <a:buSzTx/>
        <a:buFontTx/>
        <a:buNone/>
        <a:tabLst/>
        <a:defRPr sz="4800" b="0" i="0" u="none" strike="noStrike" cap="none" spc="0" baseline="0">
          <a:ln>
            <a:noFill/>
          </a:ln>
          <a:solidFill>
            <a:srgbClr val="000000"/>
          </a:solidFill>
          <a:uFillTx/>
          <a:latin typeface="Lato Light"/>
          <a:ea typeface="Lato Light"/>
          <a:cs typeface="Lato Light"/>
          <a:sym typeface="Lato Light"/>
        </a:defRPr>
      </a:lvl3pPr>
      <a:lvl4pPr marL="0" marR="0" indent="2742651" algn="l" defTabSz="1828433" rtl="0" latinLnBrk="0">
        <a:lnSpc>
          <a:spcPct val="90000"/>
        </a:lnSpc>
        <a:spcBef>
          <a:spcPts val="2000"/>
        </a:spcBef>
        <a:spcAft>
          <a:spcPts val="0"/>
        </a:spcAft>
        <a:buClrTx/>
        <a:buSzTx/>
        <a:buFontTx/>
        <a:buNone/>
        <a:tabLst/>
        <a:defRPr sz="4800" b="0" i="0" u="none" strike="noStrike" cap="none" spc="0" baseline="0">
          <a:ln>
            <a:noFill/>
          </a:ln>
          <a:solidFill>
            <a:srgbClr val="000000"/>
          </a:solidFill>
          <a:uFillTx/>
          <a:latin typeface="Lato Light"/>
          <a:ea typeface="Lato Light"/>
          <a:cs typeface="Lato Light"/>
          <a:sym typeface="Lato Light"/>
        </a:defRPr>
      </a:lvl4pPr>
      <a:lvl5pPr marL="0" marR="0" indent="3656867" algn="l" defTabSz="1828433" rtl="0" latinLnBrk="0">
        <a:lnSpc>
          <a:spcPct val="90000"/>
        </a:lnSpc>
        <a:spcBef>
          <a:spcPts val="2000"/>
        </a:spcBef>
        <a:spcAft>
          <a:spcPts val="0"/>
        </a:spcAft>
        <a:buClrTx/>
        <a:buSzTx/>
        <a:buFontTx/>
        <a:buNone/>
        <a:tabLst/>
        <a:defRPr sz="4800" b="0" i="0" u="none" strike="noStrike" cap="none" spc="0" baseline="0">
          <a:ln>
            <a:noFill/>
          </a:ln>
          <a:solidFill>
            <a:srgbClr val="000000"/>
          </a:solidFill>
          <a:uFillTx/>
          <a:latin typeface="Lato Light"/>
          <a:ea typeface="Lato Light"/>
          <a:cs typeface="Lato Light"/>
          <a:sym typeface="Lato Light"/>
        </a:defRPr>
      </a:lvl5pPr>
      <a:lvl6pPr marL="5180563" marR="0" indent="-609478" algn="l" defTabSz="1828433" rtl="0" latinLnBrk="0">
        <a:lnSpc>
          <a:spcPct val="90000"/>
        </a:lnSpc>
        <a:spcBef>
          <a:spcPts val="2000"/>
        </a:spcBef>
        <a:spcAft>
          <a:spcPts val="0"/>
        </a:spcAft>
        <a:buClrTx/>
        <a:buSzPct val="100000"/>
        <a:buFontTx/>
        <a:buChar char="•"/>
        <a:tabLst/>
        <a:defRPr sz="4800" b="0" i="0" u="none" strike="noStrike" cap="none" spc="0" baseline="0">
          <a:ln>
            <a:noFill/>
          </a:ln>
          <a:solidFill>
            <a:srgbClr val="000000"/>
          </a:solidFill>
          <a:uFillTx/>
          <a:latin typeface="Lato Light"/>
          <a:ea typeface="Lato Light"/>
          <a:cs typeface="Lato Light"/>
          <a:sym typeface="Lato Light"/>
        </a:defRPr>
      </a:lvl6pPr>
      <a:lvl7pPr marL="6094780" marR="0" indent="-609478" algn="l" defTabSz="1828433" rtl="0" latinLnBrk="0">
        <a:lnSpc>
          <a:spcPct val="90000"/>
        </a:lnSpc>
        <a:spcBef>
          <a:spcPts val="2000"/>
        </a:spcBef>
        <a:spcAft>
          <a:spcPts val="0"/>
        </a:spcAft>
        <a:buClrTx/>
        <a:buSzPct val="100000"/>
        <a:buFontTx/>
        <a:buChar char="•"/>
        <a:tabLst/>
        <a:defRPr sz="4800" b="0" i="0" u="none" strike="noStrike" cap="none" spc="0" baseline="0">
          <a:ln>
            <a:noFill/>
          </a:ln>
          <a:solidFill>
            <a:srgbClr val="000000"/>
          </a:solidFill>
          <a:uFillTx/>
          <a:latin typeface="Lato Light"/>
          <a:ea typeface="Lato Light"/>
          <a:cs typeface="Lato Light"/>
          <a:sym typeface="Lato Light"/>
        </a:defRPr>
      </a:lvl7pPr>
      <a:lvl8pPr marL="7008997" marR="0" indent="-609478" algn="l" defTabSz="1828433" rtl="0" latinLnBrk="0">
        <a:lnSpc>
          <a:spcPct val="90000"/>
        </a:lnSpc>
        <a:spcBef>
          <a:spcPts val="2000"/>
        </a:spcBef>
        <a:spcAft>
          <a:spcPts val="0"/>
        </a:spcAft>
        <a:buClrTx/>
        <a:buSzPct val="100000"/>
        <a:buFontTx/>
        <a:buChar char="•"/>
        <a:tabLst/>
        <a:defRPr sz="4800" b="0" i="0" u="none" strike="noStrike" cap="none" spc="0" baseline="0">
          <a:ln>
            <a:noFill/>
          </a:ln>
          <a:solidFill>
            <a:srgbClr val="000000"/>
          </a:solidFill>
          <a:uFillTx/>
          <a:latin typeface="Lato Light"/>
          <a:ea typeface="Lato Light"/>
          <a:cs typeface="Lato Light"/>
          <a:sym typeface="Lato Light"/>
        </a:defRPr>
      </a:lvl8pPr>
      <a:lvl9pPr marL="7923215" marR="0" indent="-609479" algn="l" defTabSz="1828433" rtl="0" latinLnBrk="0">
        <a:lnSpc>
          <a:spcPct val="90000"/>
        </a:lnSpc>
        <a:spcBef>
          <a:spcPts val="2000"/>
        </a:spcBef>
        <a:spcAft>
          <a:spcPts val="0"/>
        </a:spcAft>
        <a:buClrTx/>
        <a:buSzPct val="100000"/>
        <a:buFontTx/>
        <a:buChar char="•"/>
        <a:tabLst/>
        <a:defRPr sz="4800" b="0" i="0" u="none" strike="noStrike" cap="none" spc="0" baseline="0">
          <a:ln>
            <a:noFill/>
          </a:ln>
          <a:solidFill>
            <a:srgbClr val="000000"/>
          </a:solidFill>
          <a:uFillTx/>
          <a:latin typeface="Lato Light"/>
          <a:ea typeface="Lato Light"/>
          <a:cs typeface="Lato Light"/>
          <a:sym typeface="Lato Light"/>
        </a:defRPr>
      </a:lvl9pPr>
    </p:bodyStyle>
    <p:otherStyle>
      <a:lvl1pPr marL="0" marR="0" indent="0" algn="l" defTabSz="1828433" rtl="0" latinLnBrk="0">
        <a:lnSpc>
          <a:spcPct val="100000"/>
        </a:lnSpc>
        <a:spcBef>
          <a:spcPts val="0"/>
        </a:spcBef>
        <a:spcAft>
          <a:spcPts val="0"/>
        </a:spcAft>
        <a:buClrTx/>
        <a:buSzTx/>
        <a:buFontTx/>
        <a:buNone/>
        <a:tabLst/>
        <a:defRPr sz="1800" b="1" i="0" u="none" strike="noStrike" cap="none" spc="0" baseline="0">
          <a:ln>
            <a:noFill/>
          </a:ln>
          <a:solidFill>
            <a:schemeClr val="tx1"/>
          </a:solidFill>
          <a:uFillTx/>
          <a:latin typeface="+mn-lt"/>
          <a:ea typeface="+mn-ea"/>
          <a:cs typeface="+mn-cs"/>
          <a:sym typeface="Tahoma"/>
        </a:defRPr>
      </a:lvl1pPr>
      <a:lvl2pPr marL="0" marR="0" indent="914216" algn="l" defTabSz="1828433" rtl="0" latinLnBrk="0">
        <a:lnSpc>
          <a:spcPct val="100000"/>
        </a:lnSpc>
        <a:spcBef>
          <a:spcPts val="0"/>
        </a:spcBef>
        <a:spcAft>
          <a:spcPts val="0"/>
        </a:spcAft>
        <a:buClrTx/>
        <a:buSzTx/>
        <a:buFontTx/>
        <a:buNone/>
        <a:tabLst/>
        <a:defRPr sz="1800" b="1" i="0" u="none" strike="noStrike" cap="none" spc="0" baseline="0">
          <a:ln>
            <a:noFill/>
          </a:ln>
          <a:solidFill>
            <a:schemeClr val="tx1"/>
          </a:solidFill>
          <a:uFillTx/>
          <a:latin typeface="+mn-lt"/>
          <a:ea typeface="+mn-ea"/>
          <a:cs typeface="+mn-cs"/>
          <a:sym typeface="Tahoma"/>
        </a:defRPr>
      </a:lvl2pPr>
      <a:lvl3pPr marL="0" marR="0" indent="1828433" algn="l" defTabSz="1828433" rtl="0" latinLnBrk="0">
        <a:lnSpc>
          <a:spcPct val="100000"/>
        </a:lnSpc>
        <a:spcBef>
          <a:spcPts val="0"/>
        </a:spcBef>
        <a:spcAft>
          <a:spcPts val="0"/>
        </a:spcAft>
        <a:buClrTx/>
        <a:buSzTx/>
        <a:buFontTx/>
        <a:buNone/>
        <a:tabLst/>
        <a:defRPr sz="1800" b="1" i="0" u="none" strike="noStrike" cap="none" spc="0" baseline="0">
          <a:ln>
            <a:noFill/>
          </a:ln>
          <a:solidFill>
            <a:schemeClr val="tx1"/>
          </a:solidFill>
          <a:uFillTx/>
          <a:latin typeface="+mn-lt"/>
          <a:ea typeface="+mn-ea"/>
          <a:cs typeface="+mn-cs"/>
          <a:sym typeface="Tahoma"/>
        </a:defRPr>
      </a:lvl3pPr>
      <a:lvl4pPr marL="0" marR="0" indent="2742651" algn="l" defTabSz="1828433" rtl="0" latinLnBrk="0">
        <a:lnSpc>
          <a:spcPct val="100000"/>
        </a:lnSpc>
        <a:spcBef>
          <a:spcPts val="0"/>
        </a:spcBef>
        <a:spcAft>
          <a:spcPts val="0"/>
        </a:spcAft>
        <a:buClrTx/>
        <a:buSzTx/>
        <a:buFontTx/>
        <a:buNone/>
        <a:tabLst/>
        <a:defRPr sz="1800" b="1" i="0" u="none" strike="noStrike" cap="none" spc="0" baseline="0">
          <a:ln>
            <a:noFill/>
          </a:ln>
          <a:solidFill>
            <a:schemeClr val="tx1"/>
          </a:solidFill>
          <a:uFillTx/>
          <a:latin typeface="+mn-lt"/>
          <a:ea typeface="+mn-ea"/>
          <a:cs typeface="+mn-cs"/>
          <a:sym typeface="Tahoma"/>
        </a:defRPr>
      </a:lvl4pPr>
      <a:lvl5pPr marL="0" marR="0" indent="3656867" algn="l" defTabSz="1828433" rtl="0" latinLnBrk="0">
        <a:lnSpc>
          <a:spcPct val="100000"/>
        </a:lnSpc>
        <a:spcBef>
          <a:spcPts val="0"/>
        </a:spcBef>
        <a:spcAft>
          <a:spcPts val="0"/>
        </a:spcAft>
        <a:buClrTx/>
        <a:buSzTx/>
        <a:buFontTx/>
        <a:buNone/>
        <a:tabLst/>
        <a:defRPr sz="1800" b="1" i="0" u="none" strike="noStrike" cap="none" spc="0" baseline="0">
          <a:ln>
            <a:noFill/>
          </a:ln>
          <a:solidFill>
            <a:schemeClr val="tx1"/>
          </a:solidFill>
          <a:uFillTx/>
          <a:latin typeface="+mn-lt"/>
          <a:ea typeface="+mn-ea"/>
          <a:cs typeface="+mn-cs"/>
          <a:sym typeface="Tahoma"/>
        </a:defRPr>
      </a:lvl5pPr>
      <a:lvl6pPr marL="0" marR="0" indent="4571086" algn="l" defTabSz="1828433" rtl="0" latinLnBrk="0">
        <a:lnSpc>
          <a:spcPct val="100000"/>
        </a:lnSpc>
        <a:spcBef>
          <a:spcPts val="0"/>
        </a:spcBef>
        <a:spcAft>
          <a:spcPts val="0"/>
        </a:spcAft>
        <a:buClrTx/>
        <a:buSzTx/>
        <a:buFontTx/>
        <a:buNone/>
        <a:tabLst/>
        <a:defRPr sz="1800" b="1" i="0" u="none" strike="noStrike" cap="none" spc="0" baseline="0">
          <a:ln>
            <a:noFill/>
          </a:ln>
          <a:solidFill>
            <a:schemeClr val="tx1"/>
          </a:solidFill>
          <a:uFillTx/>
          <a:latin typeface="+mn-lt"/>
          <a:ea typeface="+mn-ea"/>
          <a:cs typeface="+mn-cs"/>
          <a:sym typeface="Tahoma"/>
        </a:defRPr>
      </a:lvl6pPr>
      <a:lvl7pPr marL="0" marR="0" indent="5485303" algn="l" defTabSz="1828433" rtl="0" latinLnBrk="0">
        <a:lnSpc>
          <a:spcPct val="100000"/>
        </a:lnSpc>
        <a:spcBef>
          <a:spcPts val="0"/>
        </a:spcBef>
        <a:spcAft>
          <a:spcPts val="0"/>
        </a:spcAft>
        <a:buClrTx/>
        <a:buSzTx/>
        <a:buFontTx/>
        <a:buNone/>
        <a:tabLst/>
        <a:defRPr sz="1800" b="1" i="0" u="none" strike="noStrike" cap="none" spc="0" baseline="0">
          <a:ln>
            <a:noFill/>
          </a:ln>
          <a:solidFill>
            <a:schemeClr val="tx1"/>
          </a:solidFill>
          <a:uFillTx/>
          <a:latin typeface="+mn-lt"/>
          <a:ea typeface="+mn-ea"/>
          <a:cs typeface="+mn-cs"/>
          <a:sym typeface="Tahoma"/>
        </a:defRPr>
      </a:lvl7pPr>
      <a:lvl8pPr marL="0" marR="0" indent="6399519" algn="l" defTabSz="1828433" rtl="0" latinLnBrk="0">
        <a:lnSpc>
          <a:spcPct val="100000"/>
        </a:lnSpc>
        <a:spcBef>
          <a:spcPts val="0"/>
        </a:spcBef>
        <a:spcAft>
          <a:spcPts val="0"/>
        </a:spcAft>
        <a:buClrTx/>
        <a:buSzTx/>
        <a:buFontTx/>
        <a:buNone/>
        <a:tabLst/>
        <a:defRPr sz="1800" b="1" i="0" u="none" strike="noStrike" cap="none" spc="0" baseline="0">
          <a:ln>
            <a:noFill/>
          </a:ln>
          <a:solidFill>
            <a:schemeClr val="tx1"/>
          </a:solidFill>
          <a:uFillTx/>
          <a:latin typeface="+mn-lt"/>
          <a:ea typeface="+mn-ea"/>
          <a:cs typeface="+mn-cs"/>
          <a:sym typeface="Tahoma"/>
        </a:defRPr>
      </a:lvl8pPr>
      <a:lvl9pPr marL="0" marR="0" indent="7313737" algn="l" defTabSz="1828433" rtl="0" latinLnBrk="0">
        <a:lnSpc>
          <a:spcPct val="100000"/>
        </a:lnSpc>
        <a:spcBef>
          <a:spcPts val="0"/>
        </a:spcBef>
        <a:spcAft>
          <a:spcPts val="0"/>
        </a:spcAft>
        <a:buClrTx/>
        <a:buSzTx/>
        <a:buFontTx/>
        <a:buNone/>
        <a:tabLst/>
        <a:defRPr sz="1800" b="1" i="0" u="none" strike="noStrike" cap="none" spc="0" baseline="0">
          <a:ln>
            <a:noFill/>
          </a:ln>
          <a:solidFill>
            <a:schemeClr val="tx1"/>
          </a:solidFill>
          <a:uFillTx/>
          <a:latin typeface="+mn-lt"/>
          <a:ea typeface="+mn-ea"/>
          <a:cs typeface="+mn-cs"/>
          <a:sym typeface="Tahoma"/>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0.xml"/><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3" Type="http://schemas.openxmlformats.org/officeDocument/2006/relationships/hyperlink" Target="https://www.aleks.com/about_aleks" TargetMode="External"/><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hyperlink" Target="mailto:popup@aceraschool.org" TargetMode="External"/><Relationship Id="rId2" Type="http://schemas.openxmlformats.org/officeDocument/2006/relationships/hyperlink" Target="mailto:enrichment@aceraschool.org" TargetMode="External"/><Relationship Id="rId1" Type="http://schemas.openxmlformats.org/officeDocument/2006/relationships/slideLayout" Target="../slideLayouts/slideLayout21.xml"/><Relationship Id="rId4" Type="http://schemas.openxmlformats.org/officeDocument/2006/relationships/hyperlink" Target="https://www.aceraschool.org/enrichment-programs/after-school-programs/"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png"/><Relationship Id="rId7"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hyperlink" Target="mailto:popup@aceraschool.org" TargetMode="External"/><Relationship Id="rId2" Type="http://schemas.openxmlformats.org/officeDocument/2006/relationships/notesSlide" Target="../notesSlides/notesSlide19.xml"/><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3" Type="http://schemas.openxmlformats.org/officeDocument/2006/relationships/hyperlink" Target="https://www.aceraschool.org/remote-learning/popup-extension-school/" TargetMode="External"/><Relationship Id="rId2" Type="http://schemas.openxmlformats.org/officeDocument/2006/relationships/notesSlide" Target="../notesSlides/notesSlide20.xm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hyperlink" Target="mailto:popup@aceraschool.org" TargetMode="External"/><Relationship Id="rId2" Type="http://schemas.openxmlformats.org/officeDocument/2006/relationships/image" Target="../media/image24.png"/><Relationship Id="rId1" Type="http://schemas.openxmlformats.org/officeDocument/2006/relationships/slideLayout" Target="../slideLayouts/slideLayout1.xml"/><Relationship Id="rId4" Type="http://schemas.openxmlformats.org/officeDocument/2006/relationships/hyperlink" Target="mailto:enrichment@aceraschool.org"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TextBox 11"/>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a:t>
            </a:fld>
            <a:endParaRPr/>
          </a:p>
        </p:txBody>
      </p:sp>
      <p:pic>
        <p:nvPicPr>
          <p:cNvPr id="209" name="Picture 7" descr="Picture 7"/>
          <p:cNvPicPr>
            <a:picLocks noChangeAspect="1"/>
          </p:cNvPicPr>
          <p:nvPr/>
        </p:nvPicPr>
        <p:blipFill>
          <a:blip r:embed="rId3"/>
          <a:stretch>
            <a:fillRect/>
          </a:stretch>
        </p:blipFill>
        <p:spPr>
          <a:xfrm>
            <a:off x="0" y="0"/>
            <a:ext cx="24377650" cy="13716000"/>
          </a:xfrm>
          <a:prstGeom prst="rect">
            <a:avLst/>
          </a:prstGeom>
          <a:ln w="12700">
            <a:miter lim="400000"/>
          </a:ln>
        </p:spPr>
      </p:pic>
      <p:sp>
        <p:nvSpPr>
          <p:cNvPr id="210" name="Rectangle 6"/>
          <p:cNvSpPr/>
          <p:nvPr/>
        </p:nvSpPr>
        <p:spPr>
          <a:xfrm>
            <a:off x="0" y="0"/>
            <a:ext cx="24398924" cy="14005385"/>
          </a:xfrm>
          <a:prstGeom prst="rect">
            <a:avLst/>
          </a:prstGeom>
          <a:gradFill>
            <a:gsLst>
              <a:gs pos="0">
                <a:schemeClr val="accent1">
                  <a:alpha val="86000"/>
                </a:schemeClr>
              </a:gs>
              <a:gs pos="100000">
                <a:srgbClr val="0A46A4">
                  <a:alpha val="90000"/>
                </a:srgbClr>
              </a:gs>
            </a:gsLst>
          </a:gradFill>
          <a:ln w="12700">
            <a:miter lim="400000"/>
          </a:ln>
        </p:spPr>
        <p:txBody>
          <a:bodyPr lIns="45719" rIns="45719" anchor="ctr"/>
          <a:lstStyle/>
          <a:p>
            <a:pPr algn="ctr">
              <a:defRPr>
                <a:solidFill>
                  <a:srgbClr val="FFFFFF"/>
                </a:solidFill>
              </a:defRPr>
            </a:pPr>
            <a:endParaRPr/>
          </a:p>
        </p:txBody>
      </p:sp>
      <p:sp>
        <p:nvSpPr>
          <p:cNvPr id="211" name="TextBox 10"/>
          <p:cNvSpPr txBox="1"/>
          <p:nvPr/>
        </p:nvSpPr>
        <p:spPr>
          <a:xfrm>
            <a:off x="1417320" y="9047813"/>
            <a:ext cx="22080634" cy="10156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lgn="ctr">
              <a:defRPr sz="8000">
                <a:solidFill>
                  <a:srgbClr val="FFFFFF"/>
                </a:solidFill>
                <a:latin typeface="Tahoma"/>
                <a:ea typeface="Tahoma"/>
                <a:cs typeface="Tahoma"/>
                <a:sym typeface="Tahoma"/>
              </a:defRPr>
            </a:pPr>
            <a:r>
              <a:rPr sz="6000" dirty="0"/>
              <a:t>Develop the next generation of scientists, innovators and leaders</a:t>
            </a:r>
          </a:p>
        </p:txBody>
      </p:sp>
      <p:pic>
        <p:nvPicPr>
          <p:cNvPr id="212" name="Picture 5" descr="Picture 5"/>
          <p:cNvPicPr>
            <a:picLocks noChangeAspect="1"/>
          </p:cNvPicPr>
          <p:nvPr/>
        </p:nvPicPr>
        <p:blipFill>
          <a:blip r:embed="rId4"/>
          <a:stretch>
            <a:fillRect/>
          </a:stretch>
        </p:blipFill>
        <p:spPr>
          <a:xfrm>
            <a:off x="3768419" y="3202833"/>
            <a:ext cx="15335940" cy="5555595"/>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5055" y="549276"/>
            <a:ext cx="20567440" cy="2899384"/>
          </a:xfrm>
        </p:spPr>
        <p:txBody>
          <a:bodyPr>
            <a:normAutofit/>
          </a:bodyPr>
          <a:lstStyle/>
          <a:p>
            <a:r>
              <a:rPr lang="en-US" dirty="0">
                <a:latin typeface="Tahoma" panose="020B0604030504040204" pitchFamily="34" charset="0"/>
                <a:ea typeface="Tahoma" panose="020B0604030504040204" pitchFamily="34" charset="0"/>
                <a:cs typeface="Tahoma" panose="020B0604030504040204" pitchFamily="34" charset="0"/>
              </a:rPr>
              <a:t>21</a:t>
            </a:r>
            <a:r>
              <a:rPr lang="en-US" baseline="30000" dirty="0">
                <a:latin typeface="Tahoma" panose="020B0604030504040204" pitchFamily="34" charset="0"/>
                <a:ea typeface="Tahoma" panose="020B0604030504040204" pitchFamily="34" charset="0"/>
                <a:cs typeface="Tahoma" panose="020B0604030504040204" pitchFamily="34" charset="0"/>
              </a:rPr>
              <a:t>ST</a:t>
            </a:r>
            <a:r>
              <a:rPr lang="en-US" dirty="0">
                <a:latin typeface="Tahoma" panose="020B0604030504040204" pitchFamily="34" charset="0"/>
                <a:ea typeface="Tahoma" panose="020B0604030504040204" pitchFamily="34" charset="0"/>
                <a:cs typeface="Tahoma" panose="020B0604030504040204" pitchFamily="34" charset="0"/>
              </a:rPr>
              <a:t> CENTURY TOOLKIT </a:t>
            </a:r>
            <a:br>
              <a:rPr lang="en-US" dirty="0">
                <a:latin typeface="Tahoma" panose="020B0604030504040204" pitchFamily="34" charset="0"/>
                <a:ea typeface="Tahoma" panose="020B0604030504040204" pitchFamily="34" charset="0"/>
                <a:cs typeface="Tahoma" panose="020B0604030504040204" pitchFamily="34" charset="0"/>
              </a:rPr>
            </a:br>
            <a:r>
              <a:rPr lang="en-US" sz="4000" b="1" i="1" dirty="0">
                <a:solidFill>
                  <a:srgbClr val="7ABC32"/>
                </a:solidFill>
                <a:latin typeface="Tahoma" panose="020B0604030504040204" pitchFamily="34" charset="0"/>
                <a:ea typeface="Tahoma" panose="020B0604030504040204" pitchFamily="34" charset="0"/>
                <a:cs typeface="Tahoma" panose="020B0604030504040204" pitchFamily="34" charset="0"/>
              </a:rPr>
              <a:t>ACERA FOCUSES ON CAPACITIES, NOT JUST SKILLS &amp; KNOWLEDGE</a:t>
            </a:r>
          </a:p>
        </p:txBody>
      </p:sp>
      <p:sp>
        <p:nvSpPr>
          <p:cNvPr id="4" name="Slide Number Placeholder 3"/>
          <p:cNvSpPr>
            <a:spLocks noGrp="1"/>
          </p:cNvSpPr>
          <p:nvPr>
            <p:ph type="sldNum" sz="quarter" idx="12"/>
          </p:nvPr>
        </p:nvSpPr>
        <p:spPr>
          <a:xfrm>
            <a:off x="19300826" y="12423460"/>
            <a:ext cx="1219200" cy="461626"/>
          </a:xfrm>
        </p:spPr>
        <p:txBody>
          <a:bodyPr/>
          <a:lstStyle/>
          <a:p>
            <a:pPr>
              <a:defRPr/>
            </a:pPr>
            <a:fld id="{7E0C59EE-9716-4BF7-9BB2-1DFFB3B8B90A}" type="slidenum">
              <a:rPr lang="en-US" smtClean="0"/>
              <a:pPr>
                <a:defRPr/>
              </a:pPr>
              <a:t>10</a:t>
            </a:fld>
            <a:endParaRPr lang="en-US" dirty="0"/>
          </a:p>
        </p:txBody>
      </p:sp>
      <p:grpSp>
        <p:nvGrpSpPr>
          <p:cNvPr id="3" name="Group 5"/>
          <p:cNvGrpSpPr/>
          <p:nvPr/>
        </p:nvGrpSpPr>
        <p:grpSpPr>
          <a:xfrm>
            <a:off x="3383280" y="3246120"/>
            <a:ext cx="16253460" cy="9638965"/>
            <a:chOff x="682386" y="1897041"/>
            <a:chExt cx="7474501" cy="4339988"/>
          </a:xfrm>
        </p:grpSpPr>
        <p:pic>
          <p:nvPicPr>
            <p:cNvPr id="3481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2950" t="17232" r="10668" b="17910"/>
            <a:stretch/>
          </p:blipFill>
          <p:spPr bwMode="auto">
            <a:xfrm rot="16200000">
              <a:off x="382975" y="2196453"/>
              <a:ext cx="4339987" cy="3741166"/>
            </a:xfrm>
            <a:prstGeom prst="rect">
              <a:avLst/>
            </a:prstGeom>
            <a:noFill/>
            <a:ln w="57150">
              <a:solidFill>
                <a:srgbClr val="777777"/>
              </a:solidFill>
              <a:miter lim="800000"/>
              <a:headEnd/>
              <a:tailEnd/>
            </a:ln>
            <a:effectLst/>
            <a:extLst>
              <a:ext uri="{909E8E84-426E-40dd-AFC4-6F175D3DCCD1}">
                <a14:hiddenFill xmlns:mc="http://schemas.openxmlformats.org/markup-compatibility/2006" xmlns:mv="urn:schemas-microsoft-com:mac:vml" xmlns:a14="http://schemas.microsoft.com/office/drawing/2010/main" xmlns="">
                  <a:solidFill>
                    <a:schemeClr val="accent1"/>
                  </a:solidFill>
                </a14:hiddenFill>
              </a:ext>
              <a:ext uri="{AF507438-7753-43e0-B8FC-AC1667EBCBE1}">
                <a14:hiddenEffects xmlns:mc="http://schemas.openxmlformats.org/markup-compatibility/2006" xmlns:mv="urn:schemas-microsoft-com:mac:vml" xmlns:a14="http://schemas.microsoft.com/office/drawing/2010/main" xmlns="">
                  <a:effectLst>
                    <a:outerShdw dist="35921" dir="2700000" algn="ctr" rotWithShape="0">
                      <a:schemeClr val="bg2"/>
                    </a:outerShdw>
                  </a:effectLst>
                </a14:hiddenEffects>
              </a:ext>
            </a:extLst>
          </p:spPr>
        </p:pic>
        <p:pic>
          <p:nvPicPr>
            <p:cNvPr id="7"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3301" t="10312" r="10668" b="8005"/>
            <a:stretch/>
          </p:blipFill>
          <p:spPr bwMode="auto">
            <a:xfrm rot="16200000">
              <a:off x="4677457" y="1687023"/>
              <a:ext cx="3269412" cy="3689448"/>
            </a:xfrm>
            <a:prstGeom prst="rect">
              <a:avLst/>
            </a:prstGeom>
            <a:noFill/>
            <a:ln w="57150">
              <a:solidFill>
                <a:srgbClr val="777777"/>
              </a:solidFill>
              <a:miter lim="800000"/>
              <a:headEnd/>
              <a:tailEnd/>
            </a:ln>
            <a:effectLst/>
            <a:extLst>
              <a:ext uri="{909E8E84-426E-40dd-AFC4-6F175D3DCCD1}">
                <a14:hiddenFill xmlns:mc="http://schemas.openxmlformats.org/markup-compatibility/2006" xmlns:mv="urn:schemas-microsoft-com:mac:vml" xmlns:a14="http://schemas.microsoft.com/office/drawing/2010/main" xmlns="">
                  <a:solidFill>
                    <a:schemeClr val="accent1"/>
                  </a:solidFill>
                </a14:hiddenFill>
              </a:ext>
              <a:ext uri="{AF507438-7753-43e0-B8FC-AC1667EBCBE1}">
                <a14:hiddenEffects xmlns:mc="http://schemas.openxmlformats.org/markup-compatibility/2006" xmlns:mv="urn:schemas-microsoft-com:mac:vml" xmlns:a14="http://schemas.microsoft.com/office/drawing/2010/main" xmlns="">
                  <a:effectLst>
                    <a:outerShdw dist="35921" dir="2700000" algn="ctr" rotWithShape="0">
                      <a:schemeClr val="bg2"/>
                    </a:outerShdw>
                  </a:effectLst>
                </a14:hiddenEffects>
              </a:ext>
            </a:extLst>
          </p:spPr>
        </p:pic>
        <p:pic>
          <p:nvPicPr>
            <p:cNvPr id="9"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37120" t="10177" r="33582" b="7734"/>
            <a:stretch/>
          </p:blipFill>
          <p:spPr bwMode="auto">
            <a:xfrm rot="16200000">
              <a:off x="5781630" y="3861772"/>
              <a:ext cx="1055789" cy="3694724"/>
            </a:xfrm>
            <a:prstGeom prst="rect">
              <a:avLst/>
            </a:prstGeom>
            <a:noFill/>
            <a:ln w="57150">
              <a:solidFill>
                <a:srgbClr val="777777"/>
              </a:solidFill>
              <a:miter lim="800000"/>
              <a:headEnd/>
              <a:tailEnd/>
            </a:ln>
            <a:effectLst/>
            <a:extLst>
              <a:ext uri="{909E8E84-426E-40dd-AFC4-6F175D3DCCD1}">
                <a14:hiddenFill xmlns:mc="http://schemas.openxmlformats.org/markup-compatibility/2006" xmlns:mv="urn:schemas-microsoft-com:mac:vml" xmlns:a14="http://schemas.microsoft.com/office/drawing/2010/main" xmlns="">
                  <a:solidFill>
                    <a:schemeClr val="accent1"/>
                  </a:solidFill>
                </a14:hiddenFill>
              </a:ext>
              <a:ext uri="{AF507438-7753-43e0-B8FC-AC1667EBCBE1}">
                <a14:hiddenEffects xmlns:mc="http://schemas.openxmlformats.org/markup-compatibility/2006" xmlns:mv="urn:schemas-microsoft-com:mac:vml" xmlns:a14="http://schemas.microsoft.com/office/drawing/2010/main" xmlns="">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975387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p:cNvSpPr>
          <p:nvPr>
            <p:ph type="title" idx="4294967295"/>
          </p:nvPr>
        </p:nvSpPr>
        <p:spPr bwMode="auto">
          <a:noFill/>
        </p:spPr>
        <p:txBody>
          <a:bodyPr/>
          <a:lstStyle/>
          <a:p>
            <a:r>
              <a:rPr lang="en-US" cap="none" dirty="0">
                <a:latin typeface="Tahoma" panose="020B0604030504040204" pitchFamily="34" charset="0"/>
                <a:ea typeface="Tahoma" panose="020B0604030504040204" pitchFamily="34" charset="0"/>
                <a:cs typeface="Tahoma" panose="020B0604030504040204" pitchFamily="34" charset="0"/>
              </a:rPr>
              <a:t>CORE CLASSROOM DISCUSSIONS &amp; PROJECTS </a:t>
            </a:r>
          </a:p>
        </p:txBody>
      </p:sp>
      <p:pic>
        <p:nvPicPr>
          <p:cNvPr id="39939" name="Picture 12" descr="history_science.jpg"/>
          <p:cNvPicPr>
            <a:picLocks noGrp="1" noChangeAspect="1"/>
          </p:cNvPicPr>
          <p:nvPr>
            <p:ph type="body" idx="4294967295"/>
          </p:nvPr>
        </p:nvPicPr>
        <p:blipFill>
          <a:blip r:embed="rId3"/>
          <a:srcRect/>
          <a:stretch>
            <a:fillRect/>
          </a:stretch>
        </p:blipFill>
        <p:spPr>
          <a:xfrm>
            <a:off x="14574982" y="3276600"/>
            <a:ext cx="6844144" cy="8509000"/>
          </a:xfrm>
        </p:spPr>
      </p:pic>
      <p:sp>
        <p:nvSpPr>
          <p:cNvPr id="39940" name="Rectangle 5"/>
          <p:cNvSpPr>
            <a:spLocks noChangeArrowheads="1"/>
          </p:cNvSpPr>
          <p:nvPr/>
        </p:nvSpPr>
        <p:spPr bwMode="auto">
          <a:xfrm>
            <a:off x="1218564" y="3276600"/>
            <a:ext cx="13356417" cy="9448740"/>
          </a:xfrm>
          <a:prstGeom prst="rect">
            <a:avLst/>
          </a:prstGeom>
          <a:noFill/>
          <a:ln w="9525">
            <a:noFill/>
            <a:miter lim="800000"/>
            <a:headEnd/>
            <a:tailEnd/>
          </a:ln>
        </p:spPr>
        <p:txBody>
          <a:bodyPr wrap="square">
            <a:prstTxWarp prst="textNoShape">
              <a:avLst/>
            </a:prstTxWarp>
            <a:spAutoFit/>
          </a:bodyPr>
          <a:lstStyle/>
          <a:p>
            <a:pPr algn="ctr" defTabSz="1828800"/>
            <a:r>
              <a:rPr lang="en-US" sz="3200" dirty="0">
                <a:latin typeface="Tahoma" panose="020B0604030504040204" pitchFamily="34" charset="0"/>
                <a:ea typeface="Tahoma" panose="020B0604030504040204" pitchFamily="34" charset="0"/>
                <a:cs typeface="Tahoma" panose="020B0604030504040204" pitchFamily="34" charset="0"/>
              </a:rPr>
              <a:t>Relating ideas to real-world situations and needs, </a:t>
            </a:r>
            <a:r>
              <a:rPr lang="en-US" sz="3200" b="1" dirty="0">
                <a:latin typeface="Tahoma" panose="020B0604030504040204" pitchFamily="34" charset="0"/>
                <a:ea typeface="Tahoma" panose="020B0604030504040204" pitchFamily="34" charset="0"/>
                <a:cs typeface="Tahoma" panose="020B0604030504040204" pitchFamily="34" charset="0"/>
              </a:rPr>
              <a:t>interdisciplinary</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b="1" dirty="0">
                <a:latin typeface="Tahoma" panose="020B0604030504040204" pitchFamily="34" charset="0"/>
                <a:ea typeface="Tahoma" panose="020B0604030504040204" pitchFamily="34" charset="0"/>
                <a:cs typeface="Tahoma" panose="020B0604030504040204" pitchFamily="34" charset="0"/>
              </a:rPr>
              <a:t>thematic &amp; creative </a:t>
            </a:r>
          </a:p>
          <a:p>
            <a:pPr algn="ctr" defTabSz="1828800"/>
            <a:r>
              <a:rPr lang="en-US" sz="3200" dirty="0">
                <a:latin typeface="Tahoma" panose="020B0604030504040204" pitchFamily="34" charset="0"/>
                <a:ea typeface="Tahoma" panose="020B0604030504040204" pitchFamily="34" charset="0"/>
                <a:cs typeface="Tahoma" panose="020B0604030504040204" pitchFamily="34" charset="0"/>
              </a:rPr>
              <a:t>discussions, assignments and projects unfold. </a:t>
            </a:r>
          </a:p>
          <a:p>
            <a:pPr algn="ctr" defTabSz="1828800"/>
            <a:r>
              <a:rPr lang="en-US" sz="3200" dirty="0">
                <a:latin typeface="Tahoma" panose="020B0604030504040204" pitchFamily="34" charset="0"/>
                <a:ea typeface="Tahoma" panose="020B0604030504040204" pitchFamily="34" charset="0"/>
                <a:cs typeface="Tahoma" panose="020B0604030504040204" pitchFamily="34" charset="0"/>
              </a:rPr>
              <a:t>Students inquire, analyze, discover, create, make.   </a:t>
            </a:r>
          </a:p>
          <a:p>
            <a:pPr algn="ctr" defTabSz="1828800"/>
            <a:r>
              <a:rPr lang="en-US" sz="3200" dirty="0">
                <a:latin typeface="Tahoma" panose="020B0604030504040204" pitchFamily="34" charset="0"/>
                <a:ea typeface="Tahoma" panose="020B0604030504040204" pitchFamily="34" charset="0"/>
                <a:cs typeface="Tahoma" panose="020B0604030504040204" pitchFamily="34" charset="0"/>
              </a:rPr>
              <a:t>Learning is personalized and applied to a </a:t>
            </a:r>
          </a:p>
          <a:p>
            <a:pPr algn="ctr" defTabSz="1828800"/>
            <a:r>
              <a:rPr lang="en-US" sz="3200" b="1" dirty="0">
                <a:latin typeface="Tahoma" panose="020B0604030504040204" pitchFamily="34" charset="0"/>
                <a:ea typeface="Tahoma" panose="020B0604030504040204" pitchFamily="34" charset="0"/>
                <a:cs typeface="Tahoma" panose="020B0604030504040204" pitchFamily="34" charset="0"/>
              </a:rPr>
              <a:t>broader</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b="1" dirty="0">
                <a:latin typeface="Tahoma" panose="020B0604030504040204" pitchFamily="34" charset="0"/>
                <a:ea typeface="Tahoma" panose="020B0604030504040204" pitchFamily="34" charset="0"/>
                <a:cs typeface="Tahoma" panose="020B0604030504040204" pitchFamily="34" charset="0"/>
              </a:rPr>
              <a:t>world context</a:t>
            </a:r>
            <a:r>
              <a:rPr lang="en-US" sz="3200" dirty="0">
                <a:latin typeface="Tahoma" panose="020B0604030504040204" pitchFamily="34" charset="0"/>
                <a:ea typeface="Tahoma" panose="020B0604030504040204" pitchFamily="34" charset="0"/>
                <a:cs typeface="Tahoma" panose="020B0604030504040204" pitchFamily="34" charset="0"/>
              </a:rPr>
              <a:t>. </a:t>
            </a:r>
          </a:p>
          <a:p>
            <a:pPr algn="ctr" defTabSz="1828800"/>
            <a:r>
              <a:rPr lang="en-US" sz="3200" dirty="0">
                <a:latin typeface="Tahoma" panose="020B0604030504040204" pitchFamily="34" charset="0"/>
                <a:ea typeface="Tahoma" panose="020B0604030504040204" pitchFamily="34" charset="0"/>
                <a:cs typeface="Tahoma" panose="020B0604030504040204" pitchFamily="34" charset="0"/>
              </a:rPr>
              <a:t>Adapting discussions and projects to students’ interests makes it fun, (even joyous) and meaningful. </a:t>
            </a:r>
          </a:p>
          <a:p>
            <a:pPr algn="ctr" defTabSz="1828800"/>
            <a:r>
              <a:rPr lang="en-US" sz="3200" dirty="0">
                <a:latin typeface="Tahoma" panose="020B0604030504040204" pitchFamily="34" charset="0"/>
                <a:ea typeface="Tahoma" panose="020B0604030504040204" pitchFamily="34" charset="0"/>
                <a:cs typeface="Tahoma" panose="020B0604030504040204" pitchFamily="34" charset="0"/>
              </a:rPr>
              <a:t>Authentic, real, </a:t>
            </a:r>
            <a:r>
              <a:rPr lang="en-US" sz="3200" b="1" dirty="0">
                <a:latin typeface="Tahoma" panose="020B0604030504040204" pitchFamily="34" charset="0"/>
                <a:ea typeface="Tahoma" panose="020B0604030504040204" pitchFamily="34" charset="0"/>
                <a:cs typeface="Tahoma" panose="020B0604030504040204" pitchFamily="34" charset="0"/>
              </a:rPr>
              <a:t>projects </a:t>
            </a:r>
            <a:r>
              <a:rPr lang="en-US" sz="3200" dirty="0">
                <a:latin typeface="Tahoma" panose="020B0604030504040204" pitchFamily="34" charset="0"/>
                <a:ea typeface="Tahoma" panose="020B0604030504040204" pitchFamily="34" charset="0"/>
                <a:cs typeface="Tahoma" panose="020B0604030504040204" pitchFamily="34" charset="0"/>
              </a:rPr>
              <a:t>can be hatched,</a:t>
            </a:r>
          </a:p>
          <a:p>
            <a:pPr algn="ctr" defTabSz="1828800"/>
            <a:r>
              <a:rPr lang="en-US" sz="3200" dirty="0">
                <a:latin typeface="Tahoma" panose="020B0604030504040204" pitchFamily="34" charset="0"/>
                <a:ea typeface="Tahoma" panose="020B0604030504040204" pitchFamily="34" charset="0"/>
                <a:cs typeface="Tahoma" panose="020B0604030504040204" pitchFamily="34" charset="0"/>
              </a:rPr>
              <a:t>Truly student centered and inspired. </a:t>
            </a:r>
          </a:p>
          <a:p>
            <a:pPr algn="ctr" defTabSz="1828800"/>
            <a:endParaRPr lang="en-US" sz="3200" b="1" dirty="0">
              <a:latin typeface="Tahoma" panose="020B0604030504040204" pitchFamily="34" charset="0"/>
              <a:ea typeface="Tahoma" panose="020B0604030504040204" pitchFamily="34" charset="0"/>
              <a:cs typeface="Tahoma" panose="020B0604030504040204" pitchFamily="34" charset="0"/>
            </a:endParaRPr>
          </a:p>
          <a:p>
            <a:pPr algn="ctr" defTabSz="1828800"/>
            <a:r>
              <a:rPr lang="en-US" sz="3200" dirty="0">
                <a:latin typeface="Tahoma" panose="020B0604030504040204" pitchFamily="34" charset="0"/>
                <a:ea typeface="Tahoma" panose="020B0604030504040204" pitchFamily="34" charset="0"/>
                <a:cs typeface="Tahoma" panose="020B0604030504040204" pitchFamily="34" charset="0"/>
              </a:rPr>
              <a:t>Teachers’ construct a classroom learning trajectory around </a:t>
            </a:r>
          </a:p>
          <a:p>
            <a:pPr algn="ctr" defTabSz="1828800"/>
            <a:r>
              <a:rPr lang="en-US" sz="3200" b="1" dirty="0">
                <a:latin typeface="Tahoma" panose="020B0604030504040204" pitchFamily="34" charset="0"/>
                <a:ea typeface="Tahoma" panose="020B0604030504040204" pitchFamily="34" charset="0"/>
                <a:cs typeface="Tahoma" panose="020B0604030504040204" pitchFamily="34" charset="0"/>
              </a:rPr>
              <a:t>Essential Questions . .  Themes. . . Ideas. . . Cultures &amp; Societies</a:t>
            </a:r>
          </a:p>
          <a:p>
            <a:pPr algn="ctr" defTabSz="1828800"/>
            <a:r>
              <a:rPr lang="en-US" sz="3200" dirty="0">
                <a:latin typeface="Tahoma" panose="020B0604030504040204" pitchFamily="34" charset="0"/>
                <a:ea typeface="Tahoma" panose="020B0604030504040204" pitchFamily="34" charset="0"/>
                <a:cs typeface="Tahoma" panose="020B0604030504040204" pitchFamily="34" charset="0"/>
              </a:rPr>
              <a:t> which become seed kernels, inspirations </a:t>
            </a:r>
          </a:p>
          <a:p>
            <a:pPr algn="ctr" defTabSz="1828800"/>
            <a:r>
              <a:rPr lang="en-US" sz="3200" b="1" dirty="0">
                <a:latin typeface="Tahoma" panose="020B0604030504040204" pitchFamily="34" charset="0"/>
                <a:ea typeface="Tahoma" panose="020B0604030504040204" pitchFamily="34" charset="0"/>
                <a:cs typeface="Tahoma" panose="020B0604030504040204" pitchFamily="34" charset="0"/>
              </a:rPr>
              <a:t>science, culture studies</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b="1" dirty="0">
                <a:latin typeface="Tahoma" panose="020B0604030504040204" pitchFamily="34" charset="0"/>
                <a:ea typeface="Tahoma" panose="020B0604030504040204" pitchFamily="34" charset="0"/>
                <a:cs typeface="Tahoma" panose="020B0604030504040204" pitchFamily="34" charset="0"/>
              </a:rPr>
              <a:t>philosophy</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b="1" dirty="0">
                <a:latin typeface="Tahoma" panose="020B0604030504040204" pitchFamily="34" charset="0"/>
                <a:ea typeface="Tahoma" panose="020B0604030504040204" pitchFamily="34" charset="0"/>
                <a:cs typeface="Tahoma" panose="020B0604030504040204" pitchFamily="34" charset="0"/>
              </a:rPr>
              <a:t>language arts, STEM and rich creative learning</a:t>
            </a:r>
          </a:p>
          <a:p>
            <a:pPr algn="ctr" defTabSz="1828800"/>
            <a:r>
              <a:rPr lang="en-US" sz="3200" dirty="0">
                <a:latin typeface="Tahoma" panose="020B0604030504040204" pitchFamily="34" charset="0"/>
                <a:ea typeface="Tahoma" panose="020B0604030504040204" pitchFamily="34" charset="0"/>
                <a:cs typeface="Tahoma" panose="020B0604030504040204" pitchFamily="34" charset="0"/>
              </a:rPr>
              <a:t>Essential academic skills and content are woven into experiences which motivate authentic engagement to learn, to be accountable, to grow skills and knowledge because the learning matters. </a:t>
            </a:r>
          </a:p>
        </p:txBody>
      </p:sp>
      <p:sp>
        <p:nvSpPr>
          <p:cNvPr id="39941" name="Slide Number Placeholder 3"/>
          <p:cNvSpPr txBox="1">
            <a:spLocks noGrp="1"/>
          </p:cNvSpPr>
          <p:nvPr/>
        </p:nvSpPr>
        <p:spPr bwMode="auto">
          <a:xfrm>
            <a:off x="19237326" y="12426950"/>
            <a:ext cx="1219200" cy="1041400"/>
          </a:xfrm>
          <a:prstGeom prst="rect">
            <a:avLst/>
          </a:prstGeom>
          <a:noFill/>
          <a:ln w="9525">
            <a:noFill/>
            <a:miter lim="800000"/>
            <a:headEnd/>
            <a:tailEnd/>
          </a:ln>
        </p:spPr>
        <p:txBody>
          <a:bodyPr anchor="ctr">
            <a:prstTxWarp prst="textNoShape">
              <a:avLst/>
            </a:prstTxWarp>
          </a:bodyPr>
          <a:lstStyle/>
          <a:p>
            <a:pPr algn="ctr"/>
            <a:fld id="{12CCB1BC-00E4-4844-8209-35DB7BAB7692}" type="slidenum">
              <a:rPr lang="en-US" sz="2800" b="1">
                <a:solidFill>
                  <a:srgbClr val="595D63"/>
                </a:solidFill>
                <a:latin typeface="Corbel" pitchFamily="-84" charset="0"/>
              </a:rPr>
              <a:pPr algn="ctr"/>
              <a:t>11</a:t>
            </a:fld>
            <a:endParaRPr lang="en-US" sz="2800" b="1">
              <a:solidFill>
                <a:srgbClr val="595D63"/>
              </a:solidFill>
              <a:latin typeface="Corbel" pitchFamily="-84" charset="0"/>
            </a:endParaRPr>
          </a:p>
        </p:txBody>
      </p:sp>
    </p:spTree>
    <p:extLst>
      <p:ext uri="{BB962C8B-B14F-4D97-AF65-F5344CB8AC3E}">
        <p14:creationId xmlns:p14="http://schemas.microsoft.com/office/powerpoint/2010/main" val="32236149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2"/>
          <p:cNvSpPr>
            <a:spLocks noGrp="1"/>
          </p:cNvSpPr>
          <p:nvPr>
            <p:ph type="title"/>
          </p:nvPr>
        </p:nvSpPr>
        <p:spPr bwMode="auto"/>
        <p:txBody>
          <a:bodyPr/>
          <a:lstStyle/>
          <a:p>
            <a:r>
              <a:rPr lang="en-US" dirty="0">
                <a:latin typeface="Tahoma" panose="020B0604030504040204" pitchFamily="34" charset="0"/>
                <a:ea typeface="Tahoma" panose="020B0604030504040204" pitchFamily="34" charset="0"/>
                <a:cs typeface="Tahoma" panose="020B0604030504040204" pitchFamily="34" charset="0"/>
              </a:rPr>
              <a:t>DAILY SCHOOL SCHEDULE</a:t>
            </a:r>
            <a:endParaRPr lang="en-US" cap="none" dirty="0">
              <a:latin typeface="Tahoma" panose="020B0604030504040204" pitchFamily="34" charset="0"/>
              <a:ea typeface="Tahoma" panose="020B0604030504040204" pitchFamily="34" charset="0"/>
              <a:cs typeface="Tahoma" panose="020B0604030504040204" pitchFamily="34" charset="0"/>
            </a:endParaRPr>
          </a:p>
        </p:txBody>
      </p:sp>
      <p:sp>
        <p:nvSpPr>
          <p:cNvPr id="16387" name="Content Placeholder 3"/>
          <p:cNvSpPr>
            <a:spLocks noGrp="1"/>
          </p:cNvSpPr>
          <p:nvPr>
            <p:ph idx="1"/>
          </p:nvPr>
        </p:nvSpPr>
        <p:spPr>
          <a:xfrm>
            <a:off x="1423807" y="3200400"/>
            <a:ext cx="20864693" cy="9966323"/>
          </a:xfrm>
        </p:spPr>
        <p:txBody>
          <a:bodyPr>
            <a:normAutofit fontScale="62500" lnSpcReduction="20000"/>
          </a:bodyPr>
          <a:lstStyle/>
          <a:p>
            <a:r>
              <a:rPr lang="en-US" b="1" dirty="0"/>
              <a:t>Sample Daily Agenda</a:t>
            </a:r>
            <a:r>
              <a:rPr lang="en-US" dirty="0"/>
              <a:t>:  				</a:t>
            </a:r>
            <a:r>
              <a:rPr lang="en-US" i="1" dirty="0"/>
              <a:t>Built from What is Working in </a:t>
            </a:r>
            <a:r>
              <a:rPr lang="en-US" i="1" dirty="0" err="1"/>
              <a:t>Acera</a:t>
            </a:r>
            <a:r>
              <a:rPr lang="en-US" i="1" dirty="0"/>
              <a:t> Remote Schooling</a:t>
            </a:r>
          </a:p>
          <a:p>
            <a:r>
              <a:rPr lang="en-US" dirty="0"/>
              <a:t>“Core Classroom” has a lead teacher, so there would be two concurrent student cohorts (grade 6 and grade 9) </a:t>
            </a:r>
          </a:p>
          <a:p>
            <a:r>
              <a:rPr lang="en-US" i="1" dirty="0"/>
              <a:t> </a:t>
            </a:r>
            <a:endParaRPr lang="en-US" dirty="0"/>
          </a:p>
          <a:p>
            <a:r>
              <a:rPr lang="en-US" dirty="0"/>
              <a:t>9-10:30  	</a:t>
            </a:r>
            <a:r>
              <a:rPr lang="en-US" b="1" dirty="0"/>
              <a:t>Classroom Community Discussion</a:t>
            </a:r>
            <a:r>
              <a:rPr lang="en-US" dirty="0"/>
              <a:t> on Zoom, inquiry-style learning, student sharing of ideas, pieces, projects.</a:t>
            </a:r>
          </a:p>
          <a:p>
            <a:r>
              <a:rPr lang="en-US" dirty="0"/>
              <a:t>	Includes reflection on primary source article homework from night before.  Includes “teaching” across disciplines.  </a:t>
            </a:r>
          </a:p>
          <a:p>
            <a:endParaRPr lang="en-US" sz="200" dirty="0"/>
          </a:p>
          <a:p>
            <a:r>
              <a:rPr lang="en-US" dirty="0"/>
              <a:t>10:30 - 12	</a:t>
            </a:r>
            <a:r>
              <a:rPr lang="en-US" b="1" dirty="0"/>
              <a:t>Individual work time</a:t>
            </a:r>
            <a:r>
              <a:rPr lang="en-US" dirty="0"/>
              <a:t> on writing, assignments and projects coming out of morning meeting.  </a:t>
            </a:r>
          </a:p>
          <a:p>
            <a:r>
              <a:rPr lang="en-US" dirty="0"/>
              <a:t>	Teacher coaching and peer coaching meet-ups.  At least once weekly, one-on-one writing coaching meeting.  </a:t>
            </a:r>
          </a:p>
          <a:p>
            <a:endParaRPr lang="en-US" sz="200" dirty="0"/>
          </a:p>
          <a:p>
            <a:r>
              <a:rPr lang="en-US" dirty="0"/>
              <a:t>12-12:45 	</a:t>
            </a:r>
            <a:r>
              <a:rPr lang="en-US" b="1" dirty="0"/>
              <a:t>Socialize</a:t>
            </a:r>
            <a:r>
              <a:rPr lang="en-US" dirty="0"/>
              <a:t> Video Hang-out to prepare lunch &amp; eat and/or play games virtually (cards, D&amp;D, etc.) w/ teacher pop-ins.</a:t>
            </a:r>
          </a:p>
          <a:p>
            <a:endParaRPr lang="en-US" sz="800" dirty="0"/>
          </a:p>
          <a:p>
            <a:r>
              <a:rPr lang="en-US" dirty="0"/>
              <a:t>12:45-1:30	</a:t>
            </a:r>
            <a:r>
              <a:rPr lang="en-US" b="1" dirty="0"/>
              <a:t>Exercise</a:t>
            </a:r>
            <a:r>
              <a:rPr lang="en-US" dirty="0"/>
              <a:t> requirement: on-line martial arts/ strength / yoga/dance class or outdoor bike / run/ hike.</a:t>
            </a:r>
          </a:p>
          <a:p>
            <a:r>
              <a:rPr lang="en-US" dirty="0"/>
              <a:t> </a:t>
            </a:r>
          </a:p>
          <a:p>
            <a:r>
              <a:rPr lang="en-US" dirty="0"/>
              <a:t>1:30 - 2:	</a:t>
            </a:r>
            <a:r>
              <a:rPr lang="en-US" b="1" dirty="0"/>
              <a:t>On-line math tutorial</a:t>
            </a:r>
            <a:r>
              <a:rPr lang="en-US" dirty="0"/>
              <a:t>   </a:t>
            </a:r>
            <a:r>
              <a:rPr lang="en-US" dirty="0" err="1"/>
              <a:t>Acera</a:t>
            </a:r>
            <a:r>
              <a:rPr lang="en-US" dirty="0"/>
              <a:t> curates options (e.g. </a:t>
            </a:r>
            <a:r>
              <a:rPr lang="en-US" u="sng" dirty="0">
                <a:hlinkClick r:id="rId3"/>
              </a:rPr>
              <a:t>Aleks</a:t>
            </a:r>
            <a:r>
              <a:rPr lang="en-US" dirty="0"/>
              <a:t>) families choose and pay for their own approach. </a:t>
            </a:r>
          </a:p>
          <a:p>
            <a:endParaRPr lang="en-US" sz="200" dirty="0"/>
          </a:p>
          <a:p>
            <a:r>
              <a:rPr lang="en-US" dirty="0"/>
              <a:t>2-3:	</a:t>
            </a:r>
            <a:r>
              <a:rPr lang="en-US" b="1" dirty="0"/>
              <a:t>Finalize &amp; Submit products and projects.  </a:t>
            </a:r>
            <a:r>
              <a:rPr lang="en-US" dirty="0"/>
              <a:t>Post by 3pm - the day’s written, math, projects, and exercise products/photos </a:t>
            </a:r>
          </a:p>
          <a:p>
            <a:r>
              <a:rPr lang="en-US" dirty="0"/>
              <a:t>3-3:30	Break </a:t>
            </a:r>
          </a:p>
          <a:p>
            <a:endParaRPr lang="en-US" sz="200" dirty="0"/>
          </a:p>
          <a:p>
            <a:r>
              <a:rPr lang="en-US" dirty="0"/>
              <a:t>3:30-5:30	</a:t>
            </a:r>
            <a:r>
              <a:rPr lang="en-US" b="1" dirty="0"/>
              <a:t>Enrichment / Elective Courses</a:t>
            </a:r>
            <a:r>
              <a:rPr lang="en-US" dirty="0"/>
              <a:t> High engagement discussion rich and hands-on courses chosen by Student</a:t>
            </a:r>
          </a:p>
          <a:p>
            <a:r>
              <a:rPr lang="en-US" dirty="0"/>
              <a:t>	Offerings will be determined based on community interests. (Computer science, lab science, arts, social sciences)</a:t>
            </a:r>
          </a:p>
        </p:txBody>
      </p:sp>
      <p:sp>
        <p:nvSpPr>
          <p:cNvPr id="16388" name="Slide Number Placeholder 1"/>
          <p:cNvSpPr>
            <a:spLocks noGrp="1"/>
          </p:cNvSpPr>
          <p:nvPr>
            <p:ph type="sldNum" sz="quarter" idx="12"/>
          </p:nvPr>
        </p:nvSpPr>
        <p:spPr bwMode="auto">
          <a:noFill/>
          <a:ln>
            <a:miter lim="800000"/>
            <a:headEnd/>
            <a:tailEnd/>
          </a:ln>
        </p:spPr>
        <p:txBody>
          <a:bodyPr/>
          <a:lstStyle/>
          <a:p>
            <a:fld id="{0AC652EA-4589-0942-9D8B-FEB203B888B1}" type="slidenum">
              <a:rPr lang="en-US" smtClean="0">
                <a:latin typeface="Corbel" charset="0"/>
              </a:rPr>
              <a:pPr/>
              <a:t>12</a:t>
            </a:fld>
            <a:endParaRPr lang="en-US" dirty="0">
              <a:latin typeface="Corbel" charset="0"/>
            </a:endParaRPr>
          </a:p>
        </p:txBody>
      </p:sp>
    </p:spTree>
    <p:extLst>
      <p:ext uri="{BB962C8B-B14F-4D97-AF65-F5344CB8AC3E}">
        <p14:creationId xmlns:p14="http://schemas.microsoft.com/office/powerpoint/2010/main" val="3783284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11554EB-5891-BD4D-B3DA-292A27303B65}"/>
              </a:ext>
            </a:extLst>
          </p:cNvPr>
          <p:cNvSpPr txBox="1"/>
          <p:nvPr/>
        </p:nvSpPr>
        <p:spPr>
          <a:xfrm>
            <a:off x="1828800" y="1211580"/>
            <a:ext cx="300721"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1828433"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Lato Light"/>
                <a:ea typeface="Lato Light"/>
                <a:cs typeface="Lato Light"/>
                <a:sym typeface="Lato Light"/>
              </a:rPr>
              <a:t>  </a:t>
            </a:r>
          </a:p>
        </p:txBody>
      </p:sp>
      <p:graphicFrame>
        <p:nvGraphicFramePr>
          <p:cNvPr id="3" name="Table 2">
            <a:extLst>
              <a:ext uri="{FF2B5EF4-FFF2-40B4-BE49-F238E27FC236}">
                <a16:creationId xmlns:a16="http://schemas.microsoft.com/office/drawing/2014/main" id="{AC67581B-DB77-BF42-BAB4-43391928A7F7}"/>
              </a:ext>
            </a:extLst>
          </p:cNvPr>
          <p:cNvGraphicFramePr>
            <a:graphicFrameLocks noGrp="1"/>
          </p:cNvGraphicFramePr>
          <p:nvPr>
            <p:extLst>
              <p:ext uri="{D42A27DB-BD31-4B8C-83A1-F6EECF244321}">
                <p14:modId xmlns:p14="http://schemas.microsoft.com/office/powerpoint/2010/main" val="1479999096"/>
              </p:ext>
            </p:extLst>
          </p:nvPr>
        </p:nvGraphicFramePr>
        <p:xfrm>
          <a:off x="1257300" y="3535386"/>
          <a:ext cx="22059899" cy="8815616"/>
        </p:xfrm>
        <a:graphic>
          <a:graphicData uri="http://schemas.openxmlformats.org/drawingml/2006/table">
            <a:tbl>
              <a:tblPr firstRow="1" firstCol="1" bandRow="1">
                <a:tableStyleId>{5940675A-B579-460E-94D1-54222C63F5DA}</a:tableStyleId>
              </a:tblPr>
              <a:tblGrid>
                <a:gridCol w="3301831">
                  <a:extLst>
                    <a:ext uri="{9D8B030D-6E8A-4147-A177-3AD203B41FA5}">
                      <a16:colId xmlns:a16="http://schemas.microsoft.com/office/drawing/2014/main" val="3109537318"/>
                    </a:ext>
                  </a:extLst>
                </a:gridCol>
                <a:gridCol w="3680056">
                  <a:extLst>
                    <a:ext uri="{9D8B030D-6E8A-4147-A177-3AD203B41FA5}">
                      <a16:colId xmlns:a16="http://schemas.microsoft.com/office/drawing/2014/main" val="3175942485"/>
                    </a:ext>
                  </a:extLst>
                </a:gridCol>
                <a:gridCol w="4046020">
                  <a:extLst>
                    <a:ext uri="{9D8B030D-6E8A-4147-A177-3AD203B41FA5}">
                      <a16:colId xmlns:a16="http://schemas.microsoft.com/office/drawing/2014/main" val="1112467759"/>
                    </a:ext>
                  </a:extLst>
                </a:gridCol>
                <a:gridCol w="3866104">
                  <a:extLst>
                    <a:ext uri="{9D8B030D-6E8A-4147-A177-3AD203B41FA5}">
                      <a16:colId xmlns:a16="http://schemas.microsoft.com/office/drawing/2014/main" val="1503565084"/>
                    </a:ext>
                  </a:extLst>
                </a:gridCol>
                <a:gridCol w="3680056">
                  <a:extLst>
                    <a:ext uri="{9D8B030D-6E8A-4147-A177-3AD203B41FA5}">
                      <a16:colId xmlns:a16="http://schemas.microsoft.com/office/drawing/2014/main" val="3864820350"/>
                    </a:ext>
                  </a:extLst>
                </a:gridCol>
                <a:gridCol w="3485832">
                  <a:extLst>
                    <a:ext uri="{9D8B030D-6E8A-4147-A177-3AD203B41FA5}">
                      <a16:colId xmlns:a16="http://schemas.microsoft.com/office/drawing/2014/main" val="1691712781"/>
                    </a:ext>
                  </a:extLst>
                </a:gridCol>
              </a:tblGrid>
              <a:tr h="383288">
                <a:tc>
                  <a:txBody>
                    <a:bodyPr/>
                    <a:lstStyle/>
                    <a:p>
                      <a:pPr marL="0" marR="0">
                        <a:spcBef>
                          <a:spcPts val="0"/>
                        </a:spcBef>
                        <a:spcAft>
                          <a:spcPts val="0"/>
                        </a:spcAft>
                      </a:pPr>
                      <a:r>
                        <a:rPr lang="en-US" sz="2400" b="0" dirty="0">
                          <a:effectLst/>
                        </a:rPr>
                        <a:t>Topic Area </a:t>
                      </a:r>
                      <a:endParaRPr lang="en-US" sz="2400" b="0" dirty="0">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a:spcBef>
                          <a:spcPts val="0"/>
                        </a:spcBef>
                        <a:spcAft>
                          <a:spcPts val="0"/>
                        </a:spcAft>
                      </a:pPr>
                      <a:r>
                        <a:rPr lang="en-US" sz="2400" b="0">
                          <a:effectLst/>
                        </a:rPr>
                        <a:t>Monday</a:t>
                      </a:r>
                      <a:endParaRPr lang="en-US" sz="2400" b="0">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a:spcBef>
                          <a:spcPts val="0"/>
                        </a:spcBef>
                        <a:spcAft>
                          <a:spcPts val="0"/>
                        </a:spcAft>
                      </a:pPr>
                      <a:r>
                        <a:rPr lang="en-US" sz="2400" b="0">
                          <a:effectLst/>
                        </a:rPr>
                        <a:t>Tuesday</a:t>
                      </a:r>
                      <a:endParaRPr lang="en-US" sz="2400" b="0">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a:spcBef>
                          <a:spcPts val="0"/>
                        </a:spcBef>
                        <a:spcAft>
                          <a:spcPts val="0"/>
                        </a:spcAft>
                      </a:pPr>
                      <a:r>
                        <a:rPr lang="en-US" sz="2400" b="0">
                          <a:effectLst/>
                        </a:rPr>
                        <a:t>Wednesday </a:t>
                      </a:r>
                      <a:endParaRPr lang="en-US" sz="2400" b="0">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a:spcBef>
                          <a:spcPts val="0"/>
                        </a:spcBef>
                        <a:spcAft>
                          <a:spcPts val="0"/>
                        </a:spcAft>
                      </a:pPr>
                      <a:r>
                        <a:rPr lang="en-US" sz="2400" b="0">
                          <a:effectLst/>
                        </a:rPr>
                        <a:t>Thursday</a:t>
                      </a:r>
                      <a:endParaRPr lang="en-US" sz="2400" b="0">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a:spcBef>
                          <a:spcPts val="0"/>
                        </a:spcBef>
                        <a:spcAft>
                          <a:spcPts val="0"/>
                        </a:spcAft>
                      </a:pPr>
                      <a:r>
                        <a:rPr lang="en-US" sz="2400" b="0" dirty="0">
                          <a:effectLst/>
                        </a:rPr>
                        <a:t>Friday</a:t>
                      </a:r>
                      <a:endParaRPr lang="en-US" sz="2400" b="0" dirty="0">
                        <a:effectLst/>
                        <a:latin typeface="Times New Roman" panose="02020603050405020304" pitchFamily="18" charset="0"/>
                        <a:ea typeface="MS Mincho" panose="02020609040205080304" pitchFamily="49" charset="-128"/>
                      </a:endParaRPr>
                    </a:p>
                  </a:txBody>
                  <a:tcPr marL="68580" marR="68580" marT="0" marB="0"/>
                </a:tc>
                <a:extLst>
                  <a:ext uri="{0D108BD9-81ED-4DB2-BD59-A6C34878D82A}">
                    <a16:rowId xmlns:a16="http://schemas.microsoft.com/office/drawing/2014/main" val="1142539377"/>
                  </a:ext>
                </a:extLst>
              </a:tr>
              <a:tr h="1916438">
                <a:tc>
                  <a:txBody>
                    <a:bodyPr/>
                    <a:lstStyle/>
                    <a:p>
                      <a:pPr marL="0" marR="0">
                        <a:spcBef>
                          <a:spcPts val="0"/>
                        </a:spcBef>
                        <a:spcAft>
                          <a:spcPts val="0"/>
                        </a:spcAft>
                      </a:pPr>
                      <a:r>
                        <a:rPr lang="en-US" sz="2400" b="1" dirty="0">
                          <a:effectLst/>
                        </a:rPr>
                        <a:t>Lab Sciences</a:t>
                      </a:r>
                    </a:p>
                    <a:p>
                      <a:pPr marL="0" marR="0">
                        <a:spcBef>
                          <a:spcPts val="0"/>
                        </a:spcBef>
                        <a:spcAft>
                          <a:spcPts val="0"/>
                        </a:spcAft>
                      </a:pPr>
                      <a:r>
                        <a:rPr lang="en-US" sz="2400" b="0" dirty="0">
                          <a:effectLst/>
                        </a:rPr>
                        <a:t>Could include </a:t>
                      </a:r>
                      <a:r>
                        <a:rPr lang="en-US" sz="2400" b="0" dirty="0" err="1">
                          <a:effectLst/>
                        </a:rPr>
                        <a:t>LabXchange</a:t>
                      </a:r>
                      <a:r>
                        <a:rPr lang="en-US" sz="2400" b="0" dirty="0">
                          <a:effectLst/>
                        </a:rPr>
                        <a:t> by Amgen Foundation</a:t>
                      </a:r>
                      <a:endParaRPr lang="en-US" sz="2400" b="0" dirty="0">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a:spcBef>
                          <a:spcPts val="0"/>
                        </a:spcBef>
                        <a:spcAft>
                          <a:spcPts val="0"/>
                        </a:spcAft>
                      </a:pPr>
                      <a:r>
                        <a:rPr lang="en-US" sz="2400" b="0" dirty="0">
                          <a:effectLst/>
                        </a:rPr>
                        <a:t>9</a:t>
                      </a:r>
                      <a:r>
                        <a:rPr lang="en-US" sz="2400" b="0" baseline="30000" dirty="0">
                          <a:effectLst/>
                        </a:rPr>
                        <a:t>th – </a:t>
                      </a:r>
                      <a:r>
                        <a:rPr lang="en-US" sz="2400" b="0" dirty="0">
                          <a:effectLst/>
                        </a:rPr>
                        <a:t>12</a:t>
                      </a:r>
                      <a:r>
                        <a:rPr lang="en-US" sz="2400" b="0" baseline="30000" dirty="0">
                          <a:effectLst/>
                        </a:rPr>
                        <a:t>th</a:t>
                      </a:r>
                      <a:r>
                        <a:rPr lang="en-US" sz="2400" b="0" dirty="0">
                          <a:effectLst/>
                        </a:rPr>
                        <a:t> Grade  Gene editing, secret life of plants, microbiome, science of chocolate</a:t>
                      </a:r>
                    </a:p>
                    <a:p>
                      <a:pPr marL="0" marR="0">
                        <a:spcBef>
                          <a:spcPts val="0"/>
                        </a:spcBef>
                        <a:spcAft>
                          <a:spcPts val="0"/>
                        </a:spcAft>
                      </a:pPr>
                      <a:r>
                        <a:rPr lang="en-US" sz="2400" b="0" dirty="0">
                          <a:effectLst/>
                        </a:rPr>
                        <a:t>Enroll 3X week </a:t>
                      </a:r>
                      <a:endParaRPr lang="en-US" sz="2400" b="0" dirty="0">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a:spcBef>
                          <a:spcPts val="0"/>
                        </a:spcBef>
                        <a:spcAft>
                          <a:spcPts val="0"/>
                        </a:spcAft>
                      </a:pPr>
                      <a:r>
                        <a:rPr lang="en-US" sz="2400" b="0" dirty="0">
                          <a:effectLst/>
                        </a:rPr>
                        <a:t>6</a:t>
                      </a:r>
                      <a:r>
                        <a:rPr lang="en-US" sz="2400" b="0" baseline="30000" dirty="0">
                          <a:effectLst/>
                        </a:rPr>
                        <a:t>th-10th </a:t>
                      </a:r>
                      <a:r>
                        <a:rPr lang="en-US" sz="2400" b="0" dirty="0">
                          <a:effectLst/>
                        </a:rPr>
                        <a:t>grade</a:t>
                      </a:r>
                    </a:p>
                    <a:p>
                      <a:pPr marL="0" marR="0">
                        <a:spcBef>
                          <a:spcPts val="0"/>
                        </a:spcBef>
                        <a:spcAft>
                          <a:spcPts val="0"/>
                        </a:spcAft>
                      </a:pPr>
                      <a:r>
                        <a:rPr lang="en-US" sz="2400" b="0" dirty="0" err="1">
                          <a:effectLst/>
                        </a:rPr>
                        <a:t>Biowearables</a:t>
                      </a:r>
                      <a:r>
                        <a:rPr lang="en-US" sz="2400" b="0" dirty="0">
                          <a:effectLst/>
                        </a:rPr>
                        <a:t> &amp; Inventions for Me</a:t>
                      </a:r>
                    </a:p>
                    <a:p>
                      <a:pPr marL="0" marR="0">
                        <a:spcBef>
                          <a:spcPts val="0"/>
                        </a:spcBef>
                        <a:spcAft>
                          <a:spcPts val="0"/>
                        </a:spcAft>
                      </a:pPr>
                      <a:endParaRPr lang="en-US" sz="2400" b="0" dirty="0">
                        <a:effectLst/>
                      </a:endParaRPr>
                    </a:p>
                    <a:p>
                      <a:pPr marL="0" marR="0">
                        <a:spcBef>
                          <a:spcPts val="0"/>
                        </a:spcBef>
                        <a:spcAft>
                          <a:spcPts val="0"/>
                        </a:spcAft>
                      </a:pPr>
                      <a:r>
                        <a:rPr lang="en-US" sz="2400" b="0" dirty="0">
                          <a:effectLst/>
                        </a:rPr>
                        <a:t>Enroll 2x week. </a:t>
                      </a:r>
                      <a:endParaRPr lang="en-US" sz="2400" b="0" dirty="0">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a:spcBef>
                          <a:spcPts val="0"/>
                        </a:spcBef>
                        <a:spcAft>
                          <a:spcPts val="0"/>
                        </a:spcAft>
                      </a:pPr>
                      <a:r>
                        <a:rPr lang="en-US" sz="2400" b="0" dirty="0">
                          <a:effectLst/>
                        </a:rPr>
                        <a:t>9</a:t>
                      </a:r>
                      <a:r>
                        <a:rPr lang="en-US" sz="2400" b="0" baseline="30000" dirty="0">
                          <a:effectLst/>
                        </a:rPr>
                        <a:t>th-12tjh </a:t>
                      </a:r>
                      <a:r>
                        <a:rPr lang="en-US" sz="2400" b="0" dirty="0">
                          <a:effectLst/>
                        </a:rPr>
                        <a:t>grade</a:t>
                      </a:r>
                    </a:p>
                    <a:p>
                      <a:pPr marL="0" marR="0">
                        <a:spcBef>
                          <a:spcPts val="0"/>
                        </a:spcBef>
                        <a:spcAft>
                          <a:spcPts val="0"/>
                        </a:spcAft>
                      </a:pPr>
                      <a:r>
                        <a:rPr lang="en-US" sz="2400" b="0" dirty="0">
                          <a:effectLst/>
                        </a:rPr>
                        <a:t>Lab science class</a:t>
                      </a:r>
                    </a:p>
                    <a:p>
                      <a:pPr marL="0" marR="0">
                        <a:spcBef>
                          <a:spcPts val="0"/>
                        </a:spcBef>
                        <a:spcAft>
                          <a:spcPts val="0"/>
                        </a:spcAft>
                      </a:pPr>
                      <a:r>
                        <a:rPr lang="en-US" sz="2400" b="0" dirty="0">
                          <a:effectLst/>
                        </a:rPr>
                        <a:t> </a:t>
                      </a:r>
                    </a:p>
                    <a:p>
                      <a:pPr marL="0" marR="0">
                        <a:spcBef>
                          <a:spcPts val="0"/>
                        </a:spcBef>
                        <a:spcAft>
                          <a:spcPts val="0"/>
                        </a:spcAft>
                      </a:pPr>
                      <a:r>
                        <a:rPr lang="en-US" sz="2400" b="0" dirty="0">
                          <a:effectLst/>
                        </a:rPr>
                        <a:t>Enroll 3X week</a:t>
                      </a:r>
                    </a:p>
                    <a:p>
                      <a:pPr marL="0" marR="0">
                        <a:spcBef>
                          <a:spcPts val="0"/>
                        </a:spcBef>
                        <a:spcAft>
                          <a:spcPts val="0"/>
                        </a:spcAft>
                      </a:pPr>
                      <a:endParaRPr lang="en-US" sz="2400" b="0" dirty="0">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a:spcBef>
                          <a:spcPts val="0"/>
                        </a:spcBef>
                        <a:spcAft>
                          <a:spcPts val="0"/>
                        </a:spcAft>
                      </a:pPr>
                      <a:r>
                        <a:rPr lang="en-US" sz="2400" b="0" dirty="0">
                          <a:effectLst/>
                        </a:rPr>
                        <a:t>6</a:t>
                      </a:r>
                      <a:r>
                        <a:rPr lang="en-US" sz="2400" b="0" baseline="30000" dirty="0">
                          <a:effectLst/>
                        </a:rPr>
                        <a:t>th </a:t>
                      </a:r>
                      <a:r>
                        <a:rPr lang="en-US" sz="2400" b="0" dirty="0">
                          <a:effectLst/>
                        </a:rPr>
                        <a:t>– 10</a:t>
                      </a:r>
                      <a:r>
                        <a:rPr lang="en-US" sz="2400" b="0" baseline="30000" dirty="0">
                          <a:effectLst/>
                        </a:rPr>
                        <a:t>th</a:t>
                      </a:r>
                      <a:r>
                        <a:rPr lang="en-US" sz="2400" b="0" dirty="0">
                          <a:effectLst/>
                        </a:rPr>
                        <a:t> grade</a:t>
                      </a:r>
                    </a:p>
                    <a:p>
                      <a:pPr marL="0" marR="0">
                        <a:spcBef>
                          <a:spcPts val="0"/>
                        </a:spcBef>
                        <a:spcAft>
                          <a:spcPts val="0"/>
                        </a:spcAft>
                      </a:pPr>
                      <a:r>
                        <a:rPr lang="en-US" sz="2400" b="0" dirty="0" err="1">
                          <a:effectLst/>
                        </a:rPr>
                        <a:t>Biowearables</a:t>
                      </a:r>
                      <a:r>
                        <a:rPr lang="en-US" sz="2400" b="0" dirty="0">
                          <a:effectLst/>
                        </a:rPr>
                        <a:t> &amp; Inventions for Me</a:t>
                      </a:r>
                    </a:p>
                    <a:p>
                      <a:pPr marL="0" marR="0">
                        <a:spcBef>
                          <a:spcPts val="0"/>
                        </a:spcBef>
                        <a:spcAft>
                          <a:spcPts val="0"/>
                        </a:spcAft>
                      </a:pPr>
                      <a:endParaRPr lang="en-US" sz="2400" b="0" dirty="0">
                        <a:effectLst/>
                      </a:endParaRPr>
                    </a:p>
                    <a:p>
                      <a:pPr marL="0" marR="0">
                        <a:spcBef>
                          <a:spcPts val="0"/>
                        </a:spcBef>
                        <a:spcAft>
                          <a:spcPts val="0"/>
                        </a:spcAft>
                      </a:pPr>
                      <a:r>
                        <a:rPr lang="en-US" sz="2400" b="0" dirty="0">
                          <a:effectLst/>
                        </a:rPr>
                        <a:t>Enroll 2x week. </a:t>
                      </a:r>
                      <a:endParaRPr lang="en-US" sz="2400" b="0" dirty="0">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a:spcBef>
                          <a:spcPts val="0"/>
                        </a:spcBef>
                        <a:spcAft>
                          <a:spcPts val="0"/>
                        </a:spcAft>
                      </a:pPr>
                      <a:r>
                        <a:rPr lang="en-US" sz="2400" b="0" dirty="0">
                          <a:effectLst/>
                        </a:rPr>
                        <a:t>9</a:t>
                      </a:r>
                      <a:r>
                        <a:rPr lang="en-US" sz="2400" b="0" baseline="30000" dirty="0">
                          <a:effectLst/>
                        </a:rPr>
                        <a:t>th</a:t>
                      </a:r>
                      <a:r>
                        <a:rPr lang="en-US" sz="2400" b="0" dirty="0">
                          <a:effectLst/>
                        </a:rPr>
                        <a:t> – 12</a:t>
                      </a:r>
                      <a:r>
                        <a:rPr lang="en-US" sz="2400" b="0" baseline="30000" dirty="0">
                          <a:effectLst/>
                        </a:rPr>
                        <a:t>th</a:t>
                      </a:r>
                      <a:r>
                        <a:rPr lang="en-US" sz="2400" b="0" dirty="0">
                          <a:effectLst/>
                        </a:rPr>
                        <a:t> grade</a:t>
                      </a:r>
                    </a:p>
                    <a:p>
                      <a:pPr marL="0" marR="0">
                        <a:spcBef>
                          <a:spcPts val="0"/>
                        </a:spcBef>
                        <a:spcAft>
                          <a:spcPts val="0"/>
                        </a:spcAft>
                      </a:pPr>
                      <a:r>
                        <a:rPr lang="en-US" sz="2400" b="0" dirty="0">
                          <a:effectLst/>
                        </a:rPr>
                        <a:t>Lab Science Class</a:t>
                      </a:r>
                    </a:p>
                    <a:p>
                      <a:pPr marL="0" marR="0">
                        <a:spcBef>
                          <a:spcPts val="0"/>
                        </a:spcBef>
                        <a:spcAft>
                          <a:spcPts val="0"/>
                        </a:spcAft>
                      </a:pPr>
                      <a:endParaRPr lang="en-US" sz="2400" b="0" dirty="0">
                        <a:effectLst/>
                      </a:endParaRPr>
                    </a:p>
                    <a:p>
                      <a:pPr marL="0" marR="0">
                        <a:spcBef>
                          <a:spcPts val="0"/>
                        </a:spcBef>
                        <a:spcAft>
                          <a:spcPts val="0"/>
                        </a:spcAft>
                      </a:pPr>
                      <a:r>
                        <a:rPr lang="en-US" sz="2400" b="0" dirty="0">
                          <a:effectLst/>
                        </a:rPr>
                        <a:t>Enroll 3X week Mon, Wed, Fri</a:t>
                      </a:r>
                      <a:endParaRPr lang="en-US" sz="2400" b="0" dirty="0">
                        <a:effectLst/>
                        <a:latin typeface="Times New Roman" panose="02020603050405020304" pitchFamily="18" charset="0"/>
                        <a:ea typeface="MS Mincho" panose="02020609040205080304" pitchFamily="49" charset="-128"/>
                      </a:endParaRPr>
                    </a:p>
                  </a:txBody>
                  <a:tcPr marL="68580" marR="68580" marT="0" marB="0"/>
                </a:tc>
                <a:extLst>
                  <a:ext uri="{0D108BD9-81ED-4DB2-BD59-A6C34878D82A}">
                    <a16:rowId xmlns:a16="http://schemas.microsoft.com/office/drawing/2014/main" val="1445523808"/>
                  </a:ext>
                </a:extLst>
              </a:tr>
              <a:tr h="2683014">
                <a:tc>
                  <a:txBody>
                    <a:bodyPr/>
                    <a:lstStyle/>
                    <a:p>
                      <a:pPr marL="0" marR="0">
                        <a:spcBef>
                          <a:spcPts val="0"/>
                        </a:spcBef>
                        <a:spcAft>
                          <a:spcPts val="0"/>
                        </a:spcAft>
                      </a:pPr>
                      <a:r>
                        <a:rPr lang="en-US" sz="2400" b="1" dirty="0">
                          <a:effectLst/>
                        </a:rPr>
                        <a:t>Maker Space, Art &amp; Architecture</a:t>
                      </a:r>
                      <a:endParaRPr lang="en-US" sz="2400" b="1" dirty="0">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a:spcBef>
                          <a:spcPts val="0"/>
                        </a:spcBef>
                        <a:spcAft>
                          <a:spcPts val="0"/>
                        </a:spcAft>
                      </a:pPr>
                      <a:r>
                        <a:rPr lang="en-US" sz="2400" b="0" dirty="0" err="1">
                          <a:effectLst/>
                        </a:rPr>
                        <a:t>Biophyllic</a:t>
                      </a:r>
                      <a:r>
                        <a:rPr lang="en-US" sz="2400" b="0" dirty="0">
                          <a:effectLst/>
                        </a:rPr>
                        <a:t> design; nature as inspiration for art, architecture, solutions, and new inventions </a:t>
                      </a:r>
                    </a:p>
                    <a:p>
                      <a:pPr marL="0" marR="0">
                        <a:spcBef>
                          <a:spcPts val="0"/>
                        </a:spcBef>
                        <a:spcAft>
                          <a:spcPts val="0"/>
                        </a:spcAft>
                      </a:pPr>
                      <a:r>
                        <a:rPr lang="en-US" sz="2400" b="0" dirty="0">
                          <a:effectLst/>
                        </a:rPr>
                        <a:t>Enroll 2X week</a:t>
                      </a:r>
                      <a:endParaRPr lang="en-US" sz="2400" b="0" dirty="0">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a:spcBef>
                          <a:spcPts val="0"/>
                        </a:spcBef>
                        <a:spcAft>
                          <a:spcPts val="0"/>
                        </a:spcAft>
                      </a:pPr>
                      <a:r>
                        <a:rPr lang="en-US" sz="2400" b="0" dirty="0" err="1">
                          <a:effectLst/>
                        </a:rPr>
                        <a:t>eFashion</a:t>
                      </a:r>
                      <a:r>
                        <a:rPr lang="en-US" sz="2400" b="0" dirty="0">
                          <a:effectLst/>
                        </a:rPr>
                        <a:t>, circuitry, Arduino microcomputing: Create  My Design Idea </a:t>
                      </a:r>
                    </a:p>
                    <a:p>
                      <a:pPr marL="0" marR="0">
                        <a:spcBef>
                          <a:spcPts val="0"/>
                        </a:spcBef>
                        <a:spcAft>
                          <a:spcPts val="0"/>
                        </a:spcAft>
                      </a:pPr>
                      <a:endParaRPr lang="en-US" sz="2400" b="0" dirty="0">
                        <a:effectLst/>
                      </a:endParaRPr>
                    </a:p>
                  </a:txBody>
                  <a:tcPr marL="68580" marR="68580" marT="0" marB="0"/>
                </a:tc>
                <a:tc>
                  <a:txBody>
                    <a:bodyPr/>
                    <a:lstStyle/>
                    <a:p>
                      <a:pPr marL="0" marR="0">
                        <a:spcBef>
                          <a:spcPts val="0"/>
                        </a:spcBef>
                        <a:spcAft>
                          <a:spcPts val="0"/>
                        </a:spcAft>
                      </a:pPr>
                      <a:r>
                        <a:rPr lang="en-US" sz="2400" b="0" dirty="0">
                          <a:effectLst/>
                        </a:rPr>
                        <a:t>Constructing a sculpture/ bench / structure In your backyard w/ found natural objects that make a metaphorical statement </a:t>
                      </a:r>
                      <a:endParaRPr lang="en-US" sz="2400" b="0" dirty="0">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a:spcBef>
                          <a:spcPts val="0"/>
                        </a:spcBef>
                        <a:spcAft>
                          <a:spcPts val="0"/>
                        </a:spcAft>
                      </a:pPr>
                      <a:r>
                        <a:rPr lang="en-US" sz="2400" b="0" dirty="0" err="1">
                          <a:effectLst/>
                        </a:rPr>
                        <a:t>eFashion</a:t>
                      </a:r>
                      <a:r>
                        <a:rPr lang="en-US" sz="2400" b="0" dirty="0">
                          <a:effectLst/>
                        </a:rPr>
                        <a:t>, circuitry, Arduino microcomputing</a:t>
                      </a:r>
                    </a:p>
                    <a:p>
                      <a:pPr marL="0" marR="0">
                        <a:spcBef>
                          <a:spcPts val="0"/>
                        </a:spcBef>
                        <a:spcAft>
                          <a:spcPts val="0"/>
                        </a:spcAft>
                      </a:pPr>
                      <a:endParaRPr lang="en-US" sz="2400" b="0" dirty="0">
                        <a:effectLst/>
                      </a:endParaRPr>
                    </a:p>
                    <a:p>
                      <a:pPr marL="0" marR="0">
                        <a:spcBef>
                          <a:spcPts val="0"/>
                        </a:spcBef>
                        <a:spcAft>
                          <a:spcPts val="0"/>
                        </a:spcAft>
                      </a:pPr>
                      <a:endParaRPr lang="en-US" sz="2400" b="0" dirty="0">
                        <a:effectLst/>
                      </a:endParaRPr>
                    </a:p>
                  </a:txBody>
                  <a:tcPr marL="68580" marR="68580" marT="0" marB="0"/>
                </a:tc>
                <a:tc>
                  <a:txBody>
                    <a:bodyPr/>
                    <a:lstStyle/>
                    <a:p>
                      <a:pPr marL="0" marR="0">
                        <a:spcBef>
                          <a:spcPts val="0"/>
                        </a:spcBef>
                        <a:spcAft>
                          <a:spcPts val="0"/>
                        </a:spcAft>
                      </a:pPr>
                      <a:r>
                        <a:rPr lang="en-US" sz="2400" b="0" dirty="0" err="1">
                          <a:effectLst/>
                        </a:rPr>
                        <a:t>Biophyllic</a:t>
                      </a:r>
                      <a:r>
                        <a:rPr lang="en-US" sz="2400" b="0" dirty="0">
                          <a:effectLst/>
                        </a:rPr>
                        <a:t> design; nature as inspiration for art, architecture, solutions, and new inventions </a:t>
                      </a:r>
                    </a:p>
                    <a:p>
                      <a:pPr marL="0" marR="0">
                        <a:spcBef>
                          <a:spcPts val="0"/>
                        </a:spcBef>
                        <a:spcAft>
                          <a:spcPts val="0"/>
                        </a:spcAft>
                      </a:pPr>
                      <a:r>
                        <a:rPr lang="en-US" sz="2400" b="0" dirty="0">
                          <a:effectLst/>
                        </a:rPr>
                        <a:t>Enroll 2X week</a:t>
                      </a:r>
                      <a:endParaRPr lang="en-US" sz="2400" b="0" dirty="0">
                        <a:effectLst/>
                        <a:latin typeface="Times New Roman" panose="02020603050405020304" pitchFamily="18" charset="0"/>
                        <a:ea typeface="MS Mincho" panose="02020609040205080304" pitchFamily="49" charset="-128"/>
                      </a:endParaRPr>
                    </a:p>
                  </a:txBody>
                  <a:tcPr marL="68580" marR="68580" marT="0" marB="0"/>
                </a:tc>
                <a:extLst>
                  <a:ext uri="{0D108BD9-81ED-4DB2-BD59-A6C34878D82A}">
                    <a16:rowId xmlns:a16="http://schemas.microsoft.com/office/drawing/2014/main" val="3223883853"/>
                  </a:ext>
                </a:extLst>
              </a:tr>
              <a:tr h="1916438">
                <a:tc>
                  <a:txBody>
                    <a:bodyPr/>
                    <a:lstStyle/>
                    <a:p>
                      <a:pPr marL="0" marR="0">
                        <a:spcBef>
                          <a:spcPts val="0"/>
                        </a:spcBef>
                        <a:spcAft>
                          <a:spcPts val="0"/>
                        </a:spcAft>
                      </a:pPr>
                      <a:r>
                        <a:rPr lang="en-US" sz="2400" b="1" dirty="0">
                          <a:effectLst/>
                        </a:rPr>
                        <a:t>Social Systems &amp; Simulations </a:t>
                      </a:r>
                      <a:endParaRPr lang="en-US" sz="2400" b="1" dirty="0">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a:spcBef>
                          <a:spcPts val="0"/>
                        </a:spcBef>
                        <a:spcAft>
                          <a:spcPts val="0"/>
                        </a:spcAft>
                      </a:pPr>
                      <a:r>
                        <a:rPr lang="en-US" sz="2400" b="0" dirty="0">
                          <a:effectLst/>
                        </a:rPr>
                        <a:t>Power, change, &amp; humanity:  Putting Revolutions On Trial</a:t>
                      </a:r>
                    </a:p>
                    <a:p>
                      <a:pPr marL="0" marR="0">
                        <a:spcBef>
                          <a:spcPts val="0"/>
                        </a:spcBef>
                        <a:spcAft>
                          <a:spcPts val="0"/>
                        </a:spcAft>
                      </a:pPr>
                      <a:endParaRPr lang="en-US" sz="2400" b="0" dirty="0">
                        <a:effectLst/>
                      </a:endParaRPr>
                    </a:p>
                    <a:p>
                      <a:pPr marL="0" marR="0">
                        <a:spcBef>
                          <a:spcPts val="0"/>
                        </a:spcBef>
                        <a:spcAft>
                          <a:spcPts val="0"/>
                        </a:spcAft>
                      </a:pPr>
                      <a:r>
                        <a:rPr lang="en-US" sz="2400" b="0" dirty="0">
                          <a:effectLst/>
                        </a:rPr>
                        <a:t>Enroll 2X week</a:t>
                      </a:r>
                      <a:endParaRPr lang="en-US" sz="2400" b="0" dirty="0">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a:spcBef>
                          <a:spcPts val="0"/>
                        </a:spcBef>
                        <a:spcAft>
                          <a:spcPts val="0"/>
                        </a:spcAft>
                      </a:pPr>
                      <a:r>
                        <a:rPr lang="en-US" sz="2400" b="0" dirty="0">
                          <a:effectLst/>
                        </a:rPr>
                        <a:t>Philosophy Salon: Strategies for argumentation to impress your friends </a:t>
                      </a:r>
                      <a:r>
                        <a:rPr lang="en-US" sz="2400" b="0" dirty="0">
                          <a:effectLst/>
                          <a:sym typeface="Wingdings" pitchFamily="2" charset="2"/>
                        </a:rPr>
                        <a:t></a:t>
                      </a:r>
                      <a:r>
                        <a:rPr lang="en-US" sz="2400" b="0" dirty="0">
                          <a:effectLst/>
                        </a:rPr>
                        <a:t> </a:t>
                      </a:r>
                    </a:p>
                    <a:p>
                      <a:pPr marL="0" marR="0">
                        <a:spcBef>
                          <a:spcPts val="0"/>
                        </a:spcBef>
                        <a:spcAft>
                          <a:spcPts val="0"/>
                        </a:spcAft>
                      </a:pPr>
                      <a:r>
                        <a:rPr lang="en-US" sz="2400" b="0" dirty="0">
                          <a:effectLst/>
                        </a:rPr>
                        <a:t>Enroll 1-2x / week</a:t>
                      </a:r>
                      <a:endParaRPr lang="en-US" sz="2400" b="0" dirty="0">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a:spcBef>
                          <a:spcPts val="0"/>
                        </a:spcBef>
                        <a:spcAft>
                          <a:spcPts val="0"/>
                        </a:spcAft>
                      </a:pPr>
                      <a:r>
                        <a:rPr lang="en-US" sz="2400" b="0" dirty="0">
                          <a:effectLst/>
                        </a:rPr>
                        <a:t>Power, change, &amp; humanity:  Putting Revolutions On Trial</a:t>
                      </a:r>
                    </a:p>
                    <a:p>
                      <a:pPr marL="0" marR="0">
                        <a:spcBef>
                          <a:spcPts val="0"/>
                        </a:spcBef>
                        <a:spcAft>
                          <a:spcPts val="0"/>
                        </a:spcAft>
                      </a:pPr>
                      <a:endParaRPr lang="en-US" sz="2400" b="0" dirty="0">
                        <a:effectLst/>
                      </a:endParaRPr>
                    </a:p>
                    <a:p>
                      <a:pPr marL="0" marR="0">
                        <a:spcBef>
                          <a:spcPts val="0"/>
                        </a:spcBef>
                        <a:spcAft>
                          <a:spcPts val="0"/>
                        </a:spcAft>
                      </a:pPr>
                      <a:r>
                        <a:rPr lang="en-US" sz="2400" b="0" dirty="0">
                          <a:effectLst/>
                        </a:rPr>
                        <a:t>Enroll 2X week</a:t>
                      </a:r>
                      <a:endParaRPr lang="en-US" sz="2400" b="0" dirty="0">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a:spcBef>
                          <a:spcPts val="0"/>
                        </a:spcBef>
                        <a:spcAft>
                          <a:spcPts val="0"/>
                        </a:spcAft>
                      </a:pPr>
                      <a:r>
                        <a:rPr lang="en-US" sz="2400" b="0" dirty="0">
                          <a:effectLst/>
                        </a:rPr>
                        <a:t>Philosophy Salon: Applications to Contemporary Issues  </a:t>
                      </a:r>
                    </a:p>
                    <a:p>
                      <a:pPr marL="0" marR="0">
                        <a:spcBef>
                          <a:spcPts val="0"/>
                        </a:spcBef>
                        <a:spcAft>
                          <a:spcPts val="0"/>
                        </a:spcAft>
                      </a:pPr>
                      <a:r>
                        <a:rPr lang="en-US" sz="2400" b="0" dirty="0">
                          <a:effectLst/>
                        </a:rPr>
                        <a:t>Enroll 1-2X week</a:t>
                      </a:r>
                      <a:endParaRPr lang="en-US" sz="2400" b="0" dirty="0">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a:spcBef>
                          <a:spcPts val="0"/>
                        </a:spcBef>
                        <a:spcAft>
                          <a:spcPts val="0"/>
                        </a:spcAft>
                      </a:pPr>
                      <a:r>
                        <a:rPr lang="en-US" sz="2400" b="0" dirty="0">
                          <a:effectLst/>
                        </a:rPr>
                        <a:t>Genesis of World Religions</a:t>
                      </a:r>
                    </a:p>
                    <a:p>
                      <a:pPr marL="0" marR="0">
                        <a:spcBef>
                          <a:spcPts val="0"/>
                        </a:spcBef>
                        <a:spcAft>
                          <a:spcPts val="0"/>
                        </a:spcAft>
                      </a:pPr>
                      <a:endParaRPr lang="en-US" sz="2400" b="0" dirty="0">
                        <a:effectLst/>
                      </a:endParaRPr>
                    </a:p>
                    <a:p>
                      <a:pPr marL="0" marR="0" lvl="0" indent="0" algn="l" defTabSz="1828433" rtl="0" eaLnBrk="1" fontAlgn="auto" latinLnBrk="0" hangingPunct="1">
                        <a:lnSpc>
                          <a:spcPct val="100000"/>
                        </a:lnSpc>
                        <a:spcBef>
                          <a:spcPts val="0"/>
                        </a:spcBef>
                        <a:spcAft>
                          <a:spcPts val="0"/>
                        </a:spcAft>
                        <a:buClrTx/>
                        <a:buSzTx/>
                        <a:buFontTx/>
                        <a:buNone/>
                        <a:tabLst/>
                        <a:defRPr/>
                      </a:pPr>
                      <a:r>
                        <a:rPr lang="en-US" sz="2400" b="0" dirty="0">
                          <a:effectLst/>
                        </a:rPr>
                        <a:t>Enroll 1x week</a:t>
                      </a:r>
                      <a:endParaRPr lang="en-US" sz="2400" b="0" dirty="0">
                        <a:effectLst/>
                        <a:latin typeface="Times New Roman" panose="02020603050405020304" pitchFamily="18" charset="0"/>
                        <a:ea typeface="MS Mincho" panose="02020609040205080304" pitchFamily="49" charset="-128"/>
                      </a:endParaRPr>
                    </a:p>
                  </a:txBody>
                  <a:tcPr marL="68580" marR="68580" marT="0" marB="0"/>
                </a:tc>
                <a:extLst>
                  <a:ext uri="{0D108BD9-81ED-4DB2-BD59-A6C34878D82A}">
                    <a16:rowId xmlns:a16="http://schemas.microsoft.com/office/drawing/2014/main" val="2560968411"/>
                  </a:ext>
                </a:extLst>
              </a:tr>
              <a:tr h="1916438">
                <a:tc>
                  <a:txBody>
                    <a:bodyPr/>
                    <a:lstStyle/>
                    <a:p>
                      <a:pPr marL="0" marR="0">
                        <a:spcBef>
                          <a:spcPts val="0"/>
                        </a:spcBef>
                        <a:spcAft>
                          <a:spcPts val="0"/>
                        </a:spcAft>
                      </a:pPr>
                      <a:r>
                        <a:rPr lang="en-US" sz="2400" b="1" dirty="0">
                          <a:effectLst/>
                        </a:rPr>
                        <a:t>Engineering, Computing &amp; environmental Science</a:t>
                      </a:r>
                      <a:endParaRPr lang="en-US" sz="2400" b="1" dirty="0">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a:spcBef>
                          <a:spcPts val="0"/>
                        </a:spcBef>
                        <a:spcAft>
                          <a:spcPts val="0"/>
                        </a:spcAft>
                      </a:pPr>
                      <a:r>
                        <a:rPr lang="en-US" sz="2400" b="0" dirty="0">
                          <a:effectLst/>
                        </a:rPr>
                        <a:t>Composting systems, gardening, </a:t>
                      </a:r>
                    </a:p>
                    <a:p>
                      <a:pPr marL="0" marR="0">
                        <a:spcBef>
                          <a:spcPts val="0"/>
                        </a:spcBef>
                        <a:spcAft>
                          <a:spcPts val="0"/>
                        </a:spcAft>
                      </a:pPr>
                      <a:endParaRPr lang="en-US" sz="2400" b="0" dirty="0">
                        <a:effectLst/>
                      </a:endParaRPr>
                    </a:p>
                    <a:p>
                      <a:pPr marL="0" marR="0">
                        <a:spcBef>
                          <a:spcPts val="0"/>
                        </a:spcBef>
                        <a:spcAft>
                          <a:spcPts val="0"/>
                        </a:spcAft>
                      </a:pPr>
                      <a:r>
                        <a:rPr lang="en-US" sz="2400" b="0" dirty="0">
                          <a:effectLst/>
                        </a:rPr>
                        <a:t>Enroll 1x week. </a:t>
                      </a:r>
                      <a:endParaRPr lang="en-US" sz="2400" b="0" dirty="0">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a:spcBef>
                          <a:spcPts val="0"/>
                        </a:spcBef>
                        <a:spcAft>
                          <a:spcPts val="0"/>
                        </a:spcAft>
                      </a:pPr>
                      <a:r>
                        <a:rPr lang="en-US" sz="2400" b="0" dirty="0">
                          <a:effectLst/>
                        </a:rPr>
                        <a:t>Biomaterials: Climate Change Engineering Solutions</a:t>
                      </a:r>
                    </a:p>
                    <a:p>
                      <a:pPr marL="0" marR="0">
                        <a:spcBef>
                          <a:spcPts val="0"/>
                        </a:spcBef>
                        <a:spcAft>
                          <a:spcPts val="0"/>
                        </a:spcAft>
                      </a:pPr>
                      <a:r>
                        <a:rPr lang="en-US" sz="2400" b="0" dirty="0">
                          <a:effectLst/>
                        </a:rPr>
                        <a:t>Enroll 2x week. </a:t>
                      </a:r>
                      <a:endParaRPr lang="en-US" sz="2400" b="0" dirty="0">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a:spcBef>
                          <a:spcPts val="0"/>
                        </a:spcBef>
                        <a:spcAft>
                          <a:spcPts val="0"/>
                        </a:spcAft>
                      </a:pPr>
                      <a:r>
                        <a:rPr lang="en-US" sz="2400" b="0" dirty="0">
                          <a:effectLst/>
                        </a:rPr>
                        <a:t>Learning to code to create something new which teaches about a topic you care about</a:t>
                      </a:r>
                    </a:p>
                    <a:p>
                      <a:pPr marL="0" marR="0">
                        <a:spcBef>
                          <a:spcPts val="0"/>
                        </a:spcBef>
                        <a:spcAft>
                          <a:spcPts val="0"/>
                        </a:spcAft>
                      </a:pPr>
                      <a:r>
                        <a:rPr lang="en-US" sz="2400" b="0" dirty="0">
                          <a:effectLst/>
                        </a:rPr>
                        <a:t>Enroll 1-2 x week</a:t>
                      </a:r>
                      <a:endParaRPr lang="en-US" sz="2400" b="0" dirty="0">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a:spcBef>
                          <a:spcPts val="0"/>
                        </a:spcBef>
                        <a:spcAft>
                          <a:spcPts val="0"/>
                        </a:spcAft>
                      </a:pPr>
                      <a:r>
                        <a:rPr lang="en-US" sz="2400" b="0">
                          <a:effectLst/>
                        </a:rPr>
                        <a:t>Biomaterials: Climate Change Engineering solutions</a:t>
                      </a:r>
                    </a:p>
                    <a:p>
                      <a:pPr marL="0" marR="0">
                        <a:spcBef>
                          <a:spcPts val="0"/>
                        </a:spcBef>
                        <a:spcAft>
                          <a:spcPts val="0"/>
                        </a:spcAft>
                      </a:pPr>
                      <a:r>
                        <a:rPr lang="en-US" sz="2400" b="0">
                          <a:effectLst/>
                        </a:rPr>
                        <a:t>Enroll 2x week. </a:t>
                      </a:r>
                      <a:endParaRPr lang="en-US" sz="2400" b="0">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a:spcBef>
                          <a:spcPts val="0"/>
                        </a:spcBef>
                        <a:spcAft>
                          <a:spcPts val="0"/>
                        </a:spcAft>
                      </a:pPr>
                      <a:r>
                        <a:rPr lang="en-US" sz="2400" b="0" dirty="0">
                          <a:effectLst/>
                        </a:rPr>
                        <a:t>Learning to code to create a game or tell a story</a:t>
                      </a:r>
                    </a:p>
                    <a:p>
                      <a:pPr marL="0" marR="0">
                        <a:spcBef>
                          <a:spcPts val="0"/>
                        </a:spcBef>
                        <a:spcAft>
                          <a:spcPts val="0"/>
                        </a:spcAft>
                      </a:pPr>
                      <a:r>
                        <a:rPr lang="en-US" sz="2400" b="0" dirty="0">
                          <a:effectLst/>
                        </a:rPr>
                        <a:t>Enroll 1-2 x week</a:t>
                      </a:r>
                      <a:endParaRPr lang="en-US" sz="2400" b="0" dirty="0">
                        <a:effectLst/>
                        <a:latin typeface="Times New Roman" panose="02020603050405020304" pitchFamily="18" charset="0"/>
                        <a:ea typeface="MS Mincho" panose="02020609040205080304" pitchFamily="49" charset="-128"/>
                      </a:endParaRPr>
                    </a:p>
                  </a:txBody>
                  <a:tcPr marL="68580" marR="68580" marT="0" marB="0"/>
                </a:tc>
                <a:extLst>
                  <a:ext uri="{0D108BD9-81ED-4DB2-BD59-A6C34878D82A}">
                    <a16:rowId xmlns:a16="http://schemas.microsoft.com/office/drawing/2014/main" val="2498737752"/>
                  </a:ext>
                </a:extLst>
              </a:tr>
            </a:tbl>
          </a:graphicData>
        </a:graphic>
      </p:graphicFrame>
      <p:sp>
        <p:nvSpPr>
          <p:cNvPr id="5" name="TextBox 4">
            <a:extLst>
              <a:ext uri="{FF2B5EF4-FFF2-40B4-BE49-F238E27FC236}">
                <a16:creationId xmlns:a16="http://schemas.microsoft.com/office/drawing/2014/main" id="{47687019-C07C-DD49-AA5A-35A10A40D4D1}"/>
              </a:ext>
            </a:extLst>
          </p:cNvPr>
          <p:cNvSpPr txBox="1"/>
          <p:nvPr/>
        </p:nvSpPr>
        <p:spPr>
          <a:xfrm>
            <a:off x="1280160" y="12252960"/>
            <a:ext cx="16901420" cy="830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1828433" rtl="0" fontAlgn="auto" latinLnBrk="0" hangingPunct="0">
              <a:lnSpc>
                <a:spcPct val="100000"/>
              </a:lnSpc>
              <a:spcBef>
                <a:spcPts val="0"/>
              </a:spcBef>
              <a:spcAft>
                <a:spcPts val="0"/>
              </a:spcAft>
              <a:buClrTx/>
              <a:buSzTx/>
              <a:buFontTx/>
              <a:buNone/>
              <a:tabLst/>
            </a:pPr>
            <a:r>
              <a:rPr kumimoji="0" lang="en-US" sz="2400" b="0" i="0" u="none" strike="noStrike" cap="none" spc="0" normalizeH="0" baseline="0" dirty="0">
                <a:ln>
                  <a:noFill/>
                </a:ln>
                <a:solidFill>
                  <a:srgbClr val="000000"/>
                </a:solidFill>
                <a:effectLst/>
                <a:uFillTx/>
                <a:latin typeface="Lato Light"/>
                <a:ea typeface="Lato Light"/>
                <a:cs typeface="Lato Light"/>
                <a:sym typeface="Lato Light"/>
              </a:rPr>
              <a:t>Parent Galvanizers Can Help Us Coalesce/Launch New Offerings.  Contact </a:t>
            </a:r>
            <a:r>
              <a:rPr kumimoji="0" lang="en-US" sz="2400" b="0" i="0" u="none" strike="noStrike" cap="none" spc="0" normalizeH="0" baseline="0" dirty="0">
                <a:ln>
                  <a:noFill/>
                </a:ln>
                <a:solidFill>
                  <a:srgbClr val="000000"/>
                </a:solidFill>
                <a:effectLst/>
                <a:uFillTx/>
                <a:latin typeface="Lato Light"/>
                <a:ea typeface="Lato Light"/>
                <a:cs typeface="Lato Light"/>
                <a:sym typeface="Lato Light"/>
                <a:hlinkClick r:id="rId2"/>
              </a:rPr>
              <a:t>enrichment@aceraschool.org</a:t>
            </a:r>
            <a:r>
              <a:rPr kumimoji="0" lang="en-US" sz="2400" b="0" i="0" u="none" strike="noStrike" cap="none" spc="0" normalizeH="0" baseline="0" dirty="0">
                <a:ln>
                  <a:noFill/>
                </a:ln>
                <a:solidFill>
                  <a:srgbClr val="000000"/>
                </a:solidFill>
                <a:effectLst/>
                <a:uFillTx/>
                <a:latin typeface="Lato Light"/>
                <a:ea typeface="Lato Light"/>
                <a:cs typeface="Lato Light"/>
                <a:sym typeface="Lato Light"/>
              </a:rPr>
              <a:t>  or </a:t>
            </a:r>
            <a:r>
              <a:rPr kumimoji="0" lang="en-US" sz="2400" b="0" i="0" u="none" strike="noStrike" cap="none" spc="0" normalizeH="0" baseline="0" dirty="0">
                <a:ln>
                  <a:noFill/>
                </a:ln>
                <a:solidFill>
                  <a:srgbClr val="000000"/>
                </a:solidFill>
                <a:effectLst/>
                <a:uFillTx/>
                <a:latin typeface="Lato Light"/>
                <a:ea typeface="Lato Light"/>
                <a:cs typeface="Lato Light"/>
                <a:sym typeface="Lato Light"/>
                <a:hlinkClick r:id="rId3"/>
              </a:rPr>
              <a:t>popup@aceraschool.org</a:t>
            </a:r>
            <a:r>
              <a:rPr kumimoji="0" lang="en-US" sz="2400" b="0" i="0" u="none" strike="noStrike" cap="none" spc="0" normalizeH="0" baseline="0" dirty="0">
                <a:ln>
                  <a:noFill/>
                </a:ln>
                <a:solidFill>
                  <a:srgbClr val="000000"/>
                </a:solidFill>
                <a:effectLst/>
                <a:uFillTx/>
                <a:latin typeface="Lato Light"/>
                <a:ea typeface="Lato Light"/>
                <a:cs typeface="Lato Light"/>
                <a:sym typeface="Lato Light"/>
              </a:rPr>
              <a:t> </a:t>
            </a:r>
          </a:p>
          <a:p>
            <a:pPr marL="0" marR="0" indent="0" algn="l" defTabSz="1828433" rtl="0" fontAlgn="auto" latinLnBrk="0" hangingPunct="0">
              <a:lnSpc>
                <a:spcPct val="100000"/>
              </a:lnSpc>
              <a:spcBef>
                <a:spcPts val="0"/>
              </a:spcBef>
              <a:spcAft>
                <a:spcPts val="0"/>
              </a:spcAft>
              <a:buClrTx/>
              <a:buSzTx/>
              <a:buFontTx/>
              <a:buNone/>
              <a:tabLst/>
            </a:pPr>
            <a:r>
              <a:rPr kumimoji="0" lang="en-US" sz="2400" b="0" i="0" u="none" strike="noStrike" cap="none" spc="0" normalizeH="0" baseline="0" dirty="0">
                <a:ln>
                  <a:noFill/>
                </a:ln>
                <a:solidFill>
                  <a:srgbClr val="000000"/>
                </a:solidFill>
                <a:effectLst/>
                <a:uFillTx/>
                <a:latin typeface="Lato Light"/>
                <a:ea typeface="Lato Light"/>
                <a:cs typeface="Lato Light"/>
                <a:sym typeface="Lato Light"/>
              </a:rPr>
              <a:t>Other sample topics include:  Economics, Psychology, Art, Cooking, Home-based woodshop, Film making, Government, Culture Studies</a:t>
            </a:r>
          </a:p>
        </p:txBody>
      </p:sp>
      <p:sp>
        <p:nvSpPr>
          <p:cNvPr id="4" name="TextBox 3">
            <a:extLst>
              <a:ext uri="{FF2B5EF4-FFF2-40B4-BE49-F238E27FC236}">
                <a16:creationId xmlns:a16="http://schemas.microsoft.com/office/drawing/2014/main" id="{61D975B8-B713-BB49-BB92-1D760C3D8304}"/>
              </a:ext>
            </a:extLst>
          </p:cNvPr>
          <p:cNvSpPr txBox="1"/>
          <p:nvPr/>
        </p:nvSpPr>
        <p:spPr>
          <a:xfrm>
            <a:off x="1280160" y="816711"/>
            <a:ext cx="21204521" cy="10156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1828433" rtl="0" fontAlgn="auto" latinLnBrk="0" hangingPunct="0">
              <a:lnSpc>
                <a:spcPct val="100000"/>
              </a:lnSpc>
              <a:spcBef>
                <a:spcPts val="0"/>
              </a:spcBef>
              <a:spcAft>
                <a:spcPts val="0"/>
              </a:spcAft>
              <a:buClrTx/>
              <a:buSzTx/>
              <a:buFontTx/>
              <a:buNone/>
              <a:tabLst/>
            </a:pPr>
            <a:r>
              <a:rPr kumimoji="0" lang="en-US" sz="6000" b="0" i="1" strike="noStrike" cap="none" spc="0" normalizeH="0" baseline="0" dirty="0">
                <a:ln>
                  <a:noFill/>
                </a:ln>
                <a:solidFill>
                  <a:srgbClr val="000000"/>
                </a:solidFill>
                <a:effectLst/>
                <a:uFillTx/>
                <a:latin typeface="Lato Light"/>
                <a:ea typeface="Lato Light"/>
                <a:cs typeface="Lato Light"/>
                <a:sym typeface="Lato Light"/>
              </a:rPr>
              <a:t>SAMPLE</a:t>
            </a:r>
            <a:r>
              <a:rPr kumimoji="0" lang="en-US" sz="6000" b="0" i="0" u="none" strike="noStrike" cap="none" spc="0" normalizeH="0" baseline="0" dirty="0">
                <a:ln>
                  <a:noFill/>
                </a:ln>
                <a:solidFill>
                  <a:srgbClr val="000000"/>
                </a:solidFill>
                <a:effectLst/>
                <a:uFillTx/>
                <a:latin typeface="Lato Light"/>
                <a:ea typeface="Lato Light"/>
                <a:cs typeface="Lato Light"/>
                <a:sym typeface="Lato Light"/>
              </a:rPr>
              <a:t> MS/HS ELECTIVE COURSES 			3:30 – 5:30pm</a:t>
            </a:r>
          </a:p>
        </p:txBody>
      </p:sp>
      <p:sp>
        <p:nvSpPr>
          <p:cNvPr id="6" name="TextBox 5">
            <a:extLst>
              <a:ext uri="{FF2B5EF4-FFF2-40B4-BE49-F238E27FC236}">
                <a16:creationId xmlns:a16="http://schemas.microsoft.com/office/drawing/2014/main" id="{6949D2BA-753A-604F-A4A4-CE750D899CDE}"/>
              </a:ext>
            </a:extLst>
          </p:cNvPr>
          <p:cNvSpPr txBox="1"/>
          <p:nvPr/>
        </p:nvSpPr>
        <p:spPr>
          <a:xfrm>
            <a:off x="1120140" y="2227241"/>
            <a:ext cx="15622223" cy="17543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r>
              <a:rPr kumimoji="0" lang="en-US" sz="3600" b="1" i="0" u="none" strike="noStrike" cap="none" spc="0" normalizeH="0" baseline="0" dirty="0">
                <a:ln>
                  <a:noFill/>
                </a:ln>
                <a:solidFill>
                  <a:srgbClr val="000000"/>
                </a:solidFill>
                <a:effectLst/>
                <a:uFillTx/>
                <a:latin typeface="Lato Light"/>
                <a:ea typeface="Lato Light"/>
                <a:cs typeface="Lato Light"/>
                <a:sym typeface="Lato Light"/>
              </a:rPr>
              <a:t>Please Refer to </a:t>
            </a:r>
            <a:r>
              <a:rPr kumimoji="0" lang="en-US" sz="3600" b="1" i="0" u="sng" strike="noStrike" cap="none" spc="0" normalizeH="0" baseline="0" dirty="0">
                <a:ln>
                  <a:noFill/>
                </a:ln>
                <a:solidFill>
                  <a:srgbClr val="000000"/>
                </a:solidFill>
                <a:effectLst/>
                <a:uFillTx/>
                <a:latin typeface="Lato Light"/>
                <a:ea typeface="Lato Light"/>
                <a:cs typeface="Lato Light"/>
                <a:sym typeface="Lato Light"/>
              </a:rPr>
              <a:t>Actual</a:t>
            </a:r>
            <a:r>
              <a:rPr kumimoji="0" lang="en-US" sz="3600" b="1" i="0" u="none" strike="noStrike" cap="none" spc="0" normalizeH="0" baseline="0" dirty="0">
                <a:ln>
                  <a:noFill/>
                </a:ln>
                <a:solidFill>
                  <a:srgbClr val="000000"/>
                </a:solidFill>
                <a:effectLst/>
                <a:uFillTx/>
                <a:latin typeface="Lato Light"/>
                <a:ea typeface="Lato Light"/>
                <a:cs typeface="Lato Light"/>
                <a:sym typeface="Lato Light"/>
              </a:rPr>
              <a:t>/Current Electives/Enrichment Courses for </a:t>
            </a:r>
            <a:r>
              <a:rPr lang="en-US" b="1" dirty="0"/>
              <a:t>current options:</a:t>
            </a:r>
          </a:p>
          <a:p>
            <a:r>
              <a:rPr lang="en-US" dirty="0"/>
              <a:t> </a:t>
            </a:r>
            <a:r>
              <a:rPr lang="en-US" dirty="0">
                <a:hlinkClick r:id="rId4"/>
              </a:rPr>
              <a:t>https://www.aceraschool.org/enrichment-programs/after-school-programs/</a:t>
            </a:r>
            <a:endParaRPr lang="en-US" dirty="0"/>
          </a:p>
          <a:p>
            <a:r>
              <a:rPr lang="en-US" dirty="0"/>
              <a:t> </a:t>
            </a:r>
            <a:endParaRPr kumimoji="0" lang="en-US" sz="3600" b="0" i="0" u="none" strike="noStrike" cap="none" spc="0" normalizeH="0" baseline="0" dirty="0">
              <a:ln>
                <a:noFill/>
              </a:ln>
              <a:solidFill>
                <a:srgbClr val="000000"/>
              </a:solidFill>
              <a:effectLst/>
              <a:uFillTx/>
              <a:latin typeface="Lato Light"/>
              <a:ea typeface="Lato Light"/>
              <a:cs typeface="Lato Light"/>
              <a:sym typeface="Lato Light"/>
            </a:endParaRPr>
          </a:p>
        </p:txBody>
      </p:sp>
    </p:spTree>
    <p:extLst>
      <p:ext uri="{BB962C8B-B14F-4D97-AF65-F5344CB8AC3E}">
        <p14:creationId xmlns:p14="http://schemas.microsoft.com/office/powerpoint/2010/main" val="41775220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p:cNvSpPr>
          <p:nvPr>
            <p:ph type="title" idx="4294967295"/>
          </p:nvPr>
        </p:nvSpPr>
        <p:spPr bwMode="auto">
          <a:noFill/>
        </p:spPr>
        <p:txBody>
          <a:bodyPr/>
          <a:lstStyle/>
          <a:p>
            <a:r>
              <a:rPr lang="en-US" cap="none" dirty="0">
                <a:latin typeface="Tahoma" panose="020B0604030504040204" pitchFamily="34" charset="0"/>
                <a:ea typeface="Tahoma" panose="020B0604030504040204" pitchFamily="34" charset="0"/>
                <a:cs typeface="Tahoma" panose="020B0604030504040204" pitchFamily="34" charset="0"/>
              </a:rPr>
              <a:t>ABILITY BASED MATH </a:t>
            </a:r>
            <a:br>
              <a:rPr lang="en-US" cap="none" dirty="0">
                <a:latin typeface="Tahoma" panose="020B0604030504040204" pitchFamily="34" charset="0"/>
                <a:ea typeface="Tahoma" panose="020B0604030504040204" pitchFamily="34" charset="0"/>
                <a:cs typeface="Tahoma" panose="020B0604030504040204" pitchFamily="34" charset="0"/>
              </a:rPr>
            </a:br>
            <a:r>
              <a:rPr lang="en-US" dirty="0">
                <a:latin typeface="Tahoma" panose="020B0604030504040204" pitchFamily="34" charset="0"/>
                <a:ea typeface="Tahoma" panose="020B0604030504040204" pitchFamily="34" charset="0"/>
                <a:cs typeface="Tahoma" panose="020B0604030504040204" pitchFamily="34" charset="0"/>
              </a:rPr>
              <a:t>Concept Mastery Progress Tracking </a:t>
            </a:r>
            <a:endParaRPr lang="en-US" cap="none" dirty="0">
              <a:latin typeface="Tahoma" panose="020B0604030504040204" pitchFamily="34" charset="0"/>
              <a:ea typeface="Tahoma" panose="020B0604030504040204" pitchFamily="34" charset="0"/>
              <a:cs typeface="Tahoma" panose="020B0604030504040204" pitchFamily="34" charset="0"/>
            </a:endParaRPr>
          </a:p>
        </p:txBody>
      </p:sp>
      <p:sp>
        <p:nvSpPr>
          <p:cNvPr id="39940" name="Rectangle 5"/>
          <p:cNvSpPr>
            <a:spLocks noChangeArrowheads="1"/>
          </p:cNvSpPr>
          <p:nvPr/>
        </p:nvSpPr>
        <p:spPr bwMode="auto">
          <a:xfrm>
            <a:off x="1218564" y="3276601"/>
            <a:ext cx="11881486" cy="10064294"/>
          </a:xfrm>
          <a:prstGeom prst="rect">
            <a:avLst/>
          </a:prstGeom>
          <a:noFill/>
          <a:ln w="9525">
            <a:noFill/>
            <a:miter lim="800000"/>
            <a:headEnd/>
            <a:tailEnd/>
          </a:ln>
        </p:spPr>
        <p:txBody>
          <a:bodyPr wrap="square">
            <a:prstTxWarp prst="textNoShape">
              <a:avLst/>
            </a:prstTxWarp>
            <a:spAutoFit/>
          </a:bodyPr>
          <a:lstStyle/>
          <a:p>
            <a:pPr defTabSz="1828800"/>
            <a:r>
              <a:rPr lang="en-US" b="1" dirty="0">
                <a:latin typeface="Tahoma" panose="020B0604030504040204" pitchFamily="34" charset="0"/>
                <a:ea typeface="Tahoma" panose="020B0604030504040204" pitchFamily="34" charset="0"/>
                <a:cs typeface="Tahoma" panose="020B0604030504040204" pitchFamily="34" charset="0"/>
              </a:rPr>
              <a:t>Principles We Practice: </a:t>
            </a:r>
          </a:p>
          <a:p>
            <a:pPr defTabSz="1828800"/>
            <a:r>
              <a:rPr lang="en-US" dirty="0">
                <a:latin typeface="Tahoma" panose="020B0604030504040204" pitchFamily="34" charset="0"/>
                <a:ea typeface="Tahoma" panose="020B0604030504040204" pitchFamily="34" charset="0"/>
                <a:cs typeface="Tahoma" panose="020B0604030504040204" pitchFamily="34" charset="0"/>
              </a:rPr>
              <a:t>Pre-Assess so student can learn based upon what they are ready to learn.  Engage in a math program which is responsive to their learning rate and needs, focusing on understanding, not formula execution.  </a:t>
            </a:r>
            <a:endParaRPr lang="en-US" i="1" dirty="0">
              <a:latin typeface="Tahoma" panose="020B0604030504040204" pitchFamily="34" charset="0"/>
              <a:ea typeface="Tahoma" panose="020B0604030504040204" pitchFamily="34" charset="0"/>
              <a:cs typeface="Tahoma" panose="020B0604030504040204" pitchFamily="34" charset="0"/>
            </a:endParaRPr>
          </a:p>
          <a:p>
            <a:pPr defTabSz="1828800"/>
            <a:endParaRPr lang="en-US" i="1" dirty="0">
              <a:latin typeface="Tahoma" panose="020B0604030504040204" pitchFamily="34" charset="0"/>
              <a:ea typeface="Tahoma" panose="020B0604030504040204" pitchFamily="34" charset="0"/>
              <a:cs typeface="Tahoma" panose="020B0604030504040204" pitchFamily="34" charset="0"/>
            </a:endParaRPr>
          </a:p>
          <a:p>
            <a:pPr defTabSz="1828800"/>
            <a:r>
              <a:rPr lang="en-US" b="1" dirty="0">
                <a:latin typeface="Tahoma" panose="020B0604030504040204" pitchFamily="34" charset="0"/>
                <a:ea typeface="Tahoma" panose="020B0604030504040204" pitchFamily="34" charset="0"/>
                <a:cs typeface="Tahoma" panose="020B0604030504040204" pitchFamily="34" charset="0"/>
              </a:rPr>
              <a:t>For Pop Up School:  </a:t>
            </a:r>
          </a:p>
          <a:p>
            <a:pPr defTabSz="1828800"/>
            <a:r>
              <a:rPr lang="en-US" dirty="0">
                <a:latin typeface="Tahoma" panose="020B0604030504040204" pitchFamily="34" charset="0"/>
                <a:ea typeface="Tahoma" panose="020B0604030504040204" pitchFamily="34" charset="0"/>
                <a:cs typeface="Tahoma" panose="020B0604030504040204" pitchFamily="34" charset="0"/>
              </a:rPr>
              <a:t>Family chooses whether student enrolls to *mirrors the school-year class *engage in an elective offering, or *uses this opportunity to shore up </a:t>
            </a:r>
            <a:r>
              <a:rPr lang="en-US" b="1" dirty="0">
                <a:latin typeface="Tahoma" panose="020B0604030504040204" pitchFamily="34" charset="0"/>
                <a:ea typeface="Tahoma" panose="020B0604030504040204" pitchFamily="34" charset="0"/>
                <a:cs typeface="Tahoma" panose="020B0604030504040204" pitchFamily="34" charset="0"/>
              </a:rPr>
              <a:t>or</a:t>
            </a:r>
            <a:r>
              <a:rPr lang="en-US" dirty="0">
                <a:latin typeface="Tahoma" panose="020B0604030504040204" pitchFamily="34" charset="0"/>
                <a:ea typeface="Tahoma" panose="020B0604030504040204" pitchFamily="34" charset="0"/>
                <a:cs typeface="Tahoma" panose="020B0604030504040204" pitchFamily="34" charset="0"/>
              </a:rPr>
              <a:t> accelerate mathematical capacities. </a:t>
            </a:r>
          </a:p>
          <a:p>
            <a:pPr defTabSz="1828800"/>
            <a:endParaRPr lang="en-US" dirty="0">
              <a:latin typeface="Tahoma" panose="020B0604030504040204" pitchFamily="34" charset="0"/>
              <a:ea typeface="Tahoma" panose="020B0604030504040204" pitchFamily="34" charset="0"/>
              <a:cs typeface="Tahoma" panose="020B0604030504040204" pitchFamily="34" charset="0"/>
            </a:endParaRPr>
          </a:p>
          <a:p>
            <a:pPr defTabSz="1828800"/>
            <a:r>
              <a:rPr lang="en-US" u="sng" dirty="0">
                <a:latin typeface="Tahoma" panose="020B0604030504040204" pitchFamily="34" charset="0"/>
                <a:ea typeface="Tahoma" panose="020B0604030504040204" pitchFamily="34" charset="0"/>
                <a:cs typeface="Tahoma" panose="020B0604030504040204" pitchFamily="34" charset="0"/>
              </a:rPr>
              <a:t>Aleks On-Line </a:t>
            </a:r>
            <a:r>
              <a:rPr lang="en-US" dirty="0">
                <a:latin typeface="Tahoma" panose="020B0604030504040204" pitchFamily="34" charset="0"/>
                <a:ea typeface="Tahoma" panose="020B0604030504040204" pitchFamily="34" charset="0"/>
                <a:cs typeface="Tahoma" panose="020B0604030504040204" pitchFamily="34" charset="0"/>
              </a:rPr>
              <a:t>(Adaptive to student.  Focuses on problem solving not rote learning.  Uses AI to flex with the student. Graphs Progress re: concept mastery) </a:t>
            </a:r>
          </a:p>
          <a:p>
            <a:pPr defTabSz="1828800"/>
            <a:r>
              <a:rPr lang="en-US" b="1" i="1" dirty="0">
                <a:solidFill>
                  <a:srgbClr val="0070C0"/>
                </a:solidFill>
                <a:latin typeface="Tahoma" panose="020B0604030504040204" pitchFamily="34" charset="0"/>
                <a:ea typeface="Tahoma" panose="020B0604030504040204" pitchFamily="34" charset="0"/>
                <a:cs typeface="Tahoma" panose="020B0604030504040204" pitchFamily="34" charset="0"/>
              </a:rPr>
              <a:t>* The approach family chooses will be identified, managed, and paid for by the family and not actively integrated into Pop-up school experience.  </a:t>
            </a:r>
          </a:p>
        </p:txBody>
      </p:sp>
      <p:sp>
        <p:nvSpPr>
          <p:cNvPr id="39941" name="Slide Number Placeholder 3"/>
          <p:cNvSpPr txBox="1">
            <a:spLocks noGrp="1"/>
          </p:cNvSpPr>
          <p:nvPr/>
        </p:nvSpPr>
        <p:spPr bwMode="auto">
          <a:xfrm>
            <a:off x="19237326" y="12426950"/>
            <a:ext cx="1219200" cy="1041400"/>
          </a:xfrm>
          <a:prstGeom prst="rect">
            <a:avLst/>
          </a:prstGeom>
          <a:noFill/>
          <a:ln w="9525">
            <a:noFill/>
            <a:miter lim="800000"/>
            <a:headEnd/>
            <a:tailEnd/>
          </a:ln>
        </p:spPr>
        <p:txBody>
          <a:bodyPr anchor="ctr">
            <a:prstTxWarp prst="textNoShape">
              <a:avLst/>
            </a:prstTxWarp>
          </a:bodyPr>
          <a:lstStyle/>
          <a:p>
            <a:pPr algn="ctr"/>
            <a:fld id="{12CCB1BC-00E4-4844-8209-35DB7BAB7692}" type="slidenum">
              <a:rPr lang="en-US" sz="2800" b="1">
                <a:solidFill>
                  <a:srgbClr val="595D63"/>
                </a:solidFill>
                <a:latin typeface="Corbel" pitchFamily="-84" charset="0"/>
              </a:rPr>
              <a:pPr algn="ctr"/>
              <a:t>14</a:t>
            </a:fld>
            <a:endParaRPr lang="en-US" sz="2800" b="1">
              <a:solidFill>
                <a:srgbClr val="595D63"/>
              </a:solidFill>
              <a:latin typeface="Corbel" pitchFamily="-84" charset="0"/>
            </a:endParaRPr>
          </a:p>
        </p:txBody>
      </p:sp>
      <p:pic>
        <p:nvPicPr>
          <p:cNvPr id="6" name="Picture 5" descr="Screen Shot 2012-12-17 at 5.47.07 PM.png"/>
          <p:cNvPicPr>
            <a:picLocks noChangeAspect="1"/>
          </p:cNvPicPr>
          <p:nvPr/>
        </p:nvPicPr>
        <p:blipFill>
          <a:blip r:embed="rId3"/>
          <a:stretch>
            <a:fillRect/>
          </a:stretch>
        </p:blipFill>
        <p:spPr>
          <a:xfrm>
            <a:off x="17893784" y="9281378"/>
            <a:ext cx="1818084" cy="1703560"/>
          </a:xfrm>
          <a:prstGeom prst="rect">
            <a:avLst/>
          </a:prstGeom>
        </p:spPr>
      </p:pic>
      <p:pic>
        <p:nvPicPr>
          <p:cNvPr id="7" name="Picture 6" descr="Screen Shot 2012-12-17 at 5.49.27 PM.png"/>
          <p:cNvPicPr>
            <a:picLocks noChangeAspect="1"/>
          </p:cNvPicPr>
          <p:nvPr/>
        </p:nvPicPr>
        <p:blipFill>
          <a:blip r:embed="rId4"/>
          <a:stretch>
            <a:fillRect/>
          </a:stretch>
        </p:blipFill>
        <p:spPr>
          <a:xfrm>
            <a:off x="14002676" y="1362585"/>
            <a:ext cx="4253754" cy="990600"/>
          </a:xfrm>
          <a:prstGeom prst="rect">
            <a:avLst/>
          </a:prstGeom>
        </p:spPr>
      </p:pic>
      <p:pic>
        <p:nvPicPr>
          <p:cNvPr id="9" name="Picture 8" descr="Screen Shot 2012-12-17 at 5.52.04 PM.png"/>
          <p:cNvPicPr>
            <a:picLocks noChangeAspect="1"/>
          </p:cNvPicPr>
          <p:nvPr/>
        </p:nvPicPr>
        <p:blipFill>
          <a:blip r:embed="rId5"/>
          <a:stretch>
            <a:fillRect/>
          </a:stretch>
        </p:blipFill>
        <p:spPr>
          <a:xfrm>
            <a:off x="14002676" y="8134551"/>
            <a:ext cx="6453850" cy="909888"/>
          </a:xfrm>
          <a:prstGeom prst="rect">
            <a:avLst/>
          </a:prstGeom>
        </p:spPr>
      </p:pic>
      <p:pic>
        <p:nvPicPr>
          <p:cNvPr id="11" name="Picture 10" descr="Screen Shot 2012-12-17 at 5.55.24 PM.png"/>
          <p:cNvPicPr>
            <a:picLocks noChangeAspect="1"/>
          </p:cNvPicPr>
          <p:nvPr/>
        </p:nvPicPr>
        <p:blipFill>
          <a:blip r:embed="rId6"/>
          <a:stretch>
            <a:fillRect/>
          </a:stretch>
        </p:blipFill>
        <p:spPr>
          <a:xfrm>
            <a:off x="17420586" y="11390489"/>
            <a:ext cx="2482032" cy="2141362"/>
          </a:xfrm>
          <a:prstGeom prst="rect">
            <a:avLst/>
          </a:prstGeom>
        </p:spPr>
      </p:pic>
      <p:pic>
        <p:nvPicPr>
          <p:cNvPr id="10" name="Picture 9" descr="discovering geometry cover.jpg"/>
          <p:cNvPicPr>
            <a:picLocks noChangeAspect="1"/>
          </p:cNvPicPr>
          <p:nvPr/>
        </p:nvPicPr>
        <p:blipFill>
          <a:blip r:embed="rId7"/>
          <a:stretch>
            <a:fillRect/>
          </a:stretch>
        </p:blipFill>
        <p:spPr>
          <a:xfrm>
            <a:off x="14594292" y="9951315"/>
            <a:ext cx="2826294" cy="3637546"/>
          </a:xfrm>
          <a:prstGeom prst="rect">
            <a:avLst/>
          </a:prstGeom>
        </p:spPr>
      </p:pic>
      <p:pic>
        <p:nvPicPr>
          <p:cNvPr id="12" name="Picture 11" descr="artofproblemsolvingintermediatealgebra1.jpg"/>
          <p:cNvPicPr>
            <a:picLocks noChangeAspect="1"/>
          </p:cNvPicPr>
          <p:nvPr/>
        </p:nvPicPr>
        <p:blipFill>
          <a:blip r:embed="rId8"/>
          <a:stretch>
            <a:fillRect/>
          </a:stretch>
        </p:blipFill>
        <p:spPr>
          <a:xfrm>
            <a:off x="16601982" y="2806623"/>
            <a:ext cx="3854544" cy="5007052"/>
          </a:xfrm>
          <a:prstGeom prst="rect">
            <a:avLst/>
          </a:prstGeom>
        </p:spPr>
      </p:pic>
      <p:pic>
        <p:nvPicPr>
          <p:cNvPr id="15" name="Picture 14" descr="Screen Shot 2013-10-02 at 5.12.30 AM.png"/>
          <p:cNvPicPr>
            <a:picLocks noChangeAspect="1"/>
          </p:cNvPicPr>
          <p:nvPr/>
        </p:nvPicPr>
        <p:blipFill>
          <a:blip r:embed="rId9"/>
          <a:stretch>
            <a:fillRect/>
          </a:stretch>
        </p:blipFill>
        <p:spPr>
          <a:xfrm>
            <a:off x="13502092" y="5827402"/>
            <a:ext cx="2184400" cy="990600"/>
          </a:xfrm>
          <a:prstGeom prst="rect">
            <a:avLst/>
          </a:prstGeom>
        </p:spPr>
      </p:pic>
    </p:spTree>
    <p:extLst>
      <p:ext uri="{BB962C8B-B14F-4D97-AF65-F5344CB8AC3E}">
        <p14:creationId xmlns:p14="http://schemas.microsoft.com/office/powerpoint/2010/main" val="42911533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idx="4294967295"/>
          </p:nvPr>
        </p:nvSpPr>
        <p:spPr bwMode="auto">
          <a:noFill/>
        </p:spPr>
        <p:txBody>
          <a:bodyPr/>
          <a:lstStyle/>
          <a:p>
            <a:pPr eaLnBrk="1" hangingPunct="1"/>
            <a:r>
              <a:rPr lang="en-US" cap="none" dirty="0">
                <a:latin typeface="Tahoma" panose="020B0604030504040204" pitchFamily="34" charset="0"/>
                <a:ea typeface="Tahoma" panose="020B0604030504040204" pitchFamily="34" charset="0"/>
                <a:cs typeface="Tahoma" panose="020B0604030504040204" pitchFamily="34" charset="0"/>
              </a:rPr>
              <a:t>OUR EDUCATIONAL APPROACH MAPS TO EVIDENCE &amp; WORLD</a:t>
            </a:r>
          </a:p>
        </p:txBody>
      </p:sp>
      <p:sp>
        <p:nvSpPr>
          <p:cNvPr id="22531" name="Content Placeholder 8"/>
          <p:cNvSpPr>
            <a:spLocks noGrp="1"/>
          </p:cNvSpPr>
          <p:nvPr>
            <p:ph sz="quarter" idx="4294967295"/>
          </p:nvPr>
        </p:nvSpPr>
        <p:spPr>
          <a:xfrm>
            <a:off x="2521526" y="2549236"/>
            <a:ext cx="13800514" cy="10779415"/>
          </a:xfrm>
        </p:spPr>
        <p:txBody>
          <a:bodyPr>
            <a:normAutofit/>
          </a:bodyPr>
          <a:lstStyle/>
          <a:p>
            <a:pPr>
              <a:lnSpc>
                <a:spcPct val="80000"/>
              </a:lnSpc>
              <a:spcAft>
                <a:spcPts val="2400"/>
              </a:spcAft>
            </a:pPr>
            <a:r>
              <a:rPr lang="en-US" sz="3600" dirty="0">
                <a:latin typeface="Tahoma" panose="020B0604030504040204" pitchFamily="34" charset="0"/>
                <a:ea typeface="Tahoma" panose="020B0604030504040204" pitchFamily="34" charset="0"/>
                <a:cs typeface="Tahoma" panose="020B0604030504040204" pitchFamily="34" charset="0"/>
              </a:rPr>
              <a:t>Focus on creative, divergent problem solving,            		  </a:t>
            </a:r>
            <a:r>
              <a:rPr lang="en-US" sz="3600" i="1" dirty="0">
                <a:solidFill>
                  <a:schemeClr val="accent2">
                    <a:lumMod val="50000"/>
                  </a:schemeClr>
                </a:solidFill>
                <a:latin typeface="Tahoma" panose="020B0604030504040204" pitchFamily="34" charset="0"/>
                <a:ea typeface="Tahoma" panose="020B0604030504040204" pitchFamily="34" charset="0"/>
                <a:cs typeface="Tahoma" panose="020B0604030504040204" pitchFamily="34" charset="0"/>
              </a:rPr>
              <a:t>Not convergent thinking &amp; execution</a:t>
            </a:r>
          </a:p>
          <a:p>
            <a:pPr>
              <a:lnSpc>
                <a:spcPct val="80000"/>
              </a:lnSpc>
              <a:spcAft>
                <a:spcPts val="2400"/>
              </a:spcAft>
            </a:pPr>
            <a:r>
              <a:rPr lang="en-US" sz="3600" dirty="0">
                <a:latin typeface="Tahoma" panose="020B0604030504040204" pitchFamily="34" charset="0"/>
                <a:ea typeface="Tahoma" panose="020B0604030504040204" pitchFamily="34" charset="0"/>
                <a:cs typeface="Tahoma" panose="020B0604030504040204" pitchFamily="34" charset="0"/>
              </a:rPr>
              <a:t>Deep STEM exposure / engagement       		</a:t>
            </a:r>
          </a:p>
          <a:p>
            <a:pPr>
              <a:lnSpc>
                <a:spcPct val="80000"/>
              </a:lnSpc>
              <a:spcAft>
                <a:spcPts val="2400"/>
              </a:spcAft>
            </a:pPr>
            <a:r>
              <a:rPr lang="en-US" sz="3600" dirty="0">
                <a:latin typeface="Tahoma" panose="020B0604030504040204" pitchFamily="34" charset="0"/>
                <a:ea typeface="Tahoma" panose="020B0604030504040204" pitchFamily="34" charset="0"/>
                <a:cs typeface="Tahoma" panose="020B0604030504040204" pitchFamily="34" charset="0"/>
              </a:rPr>
              <a:t>Purpose filled, high engagement learning &amp; projects, levity, fun, and joy as part of schooling experiences                     	 </a:t>
            </a:r>
            <a:r>
              <a:rPr lang="en-US" sz="3600" i="1" dirty="0">
                <a:solidFill>
                  <a:schemeClr val="accent2">
                    <a:lumMod val="50000"/>
                  </a:schemeClr>
                </a:solidFill>
                <a:latin typeface="Tahoma" panose="020B0604030504040204" pitchFamily="34" charset="0"/>
                <a:ea typeface="Tahoma" panose="020B0604030504040204" pitchFamily="34" charset="0"/>
                <a:cs typeface="Tahoma" panose="020B0604030504040204" pitchFamily="34" charset="0"/>
              </a:rPr>
              <a:t>Not worksheets &amp; textbooks </a:t>
            </a:r>
          </a:p>
          <a:p>
            <a:pPr>
              <a:lnSpc>
                <a:spcPct val="80000"/>
              </a:lnSpc>
              <a:spcAft>
                <a:spcPts val="2400"/>
              </a:spcAft>
            </a:pPr>
            <a:r>
              <a:rPr lang="en-US" sz="3600" dirty="0">
                <a:latin typeface="Tahoma" panose="020B0604030504040204" pitchFamily="34" charset="0"/>
                <a:ea typeface="Tahoma" panose="020B0604030504040204" pitchFamily="34" charset="0"/>
                <a:cs typeface="Tahoma" panose="020B0604030504040204" pitchFamily="34" charset="0"/>
              </a:rPr>
              <a:t>Cross disciplinary learning &amp; deep thinking			 </a:t>
            </a:r>
            <a:r>
              <a:rPr lang="en-US" sz="3600" i="1" dirty="0">
                <a:solidFill>
                  <a:schemeClr val="accent2">
                    <a:lumMod val="50000"/>
                  </a:schemeClr>
                </a:solidFill>
                <a:latin typeface="Tahoma" panose="020B0604030504040204" pitchFamily="34" charset="0"/>
                <a:ea typeface="Tahoma" panose="020B0604030504040204" pitchFamily="34" charset="0"/>
                <a:cs typeface="Tahoma" panose="020B0604030504040204" pitchFamily="34" charset="0"/>
              </a:rPr>
              <a:t>Not division by subjects to “prove” it was covered	              Not organizing school around fear of standardized tests </a:t>
            </a:r>
          </a:p>
          <a:p>
            <a:pPr>
              <a:lnSpc>
                <a:spcPct val="80000"/>
              </a:lnSpc>
              <a:spcAft>
                <a:spcPts val="2400"/>
              </a:spcAft>
            </a:pPr>
            <a:r>
              <a:rPr lang="en-US" sz="3600" dirty="0">
                <a:latin typeface="Tahoma" panose="020B0604030504040204" pitchFamily="34" charset="0"/>
                <a:ea typeface="Tahoma" panose="020B0604030504040204" pitchFamily="34" charset="0"/>
                <a:cs typeface="Tahoma" panose="020B0604030504040204" pitchFamily="34" charset="0"/>
              </a:rPr>
              <a:t>Individualized learning paths based on potential, needs, interests,                               </a:t>
            </a:r>
            <a:r>
              <a:rPr lang="en-US" sz="3600" i="1" dirty="0">
                <a:solidFill>
                  <a:schemeClr val="accent2">
                    <a:lumMod val="50000"/>
                  </a:schemeClr>
                </a:solidFill>
                <a:latin typeface="Tahoma" panose="020B0604030504040204" pitchFamily="34" charset="0"/>
                <a:ea typeface="Tahoma" panose="020B0604030504040204" pitchFamily="34" charset="0"/>
                <a:cs typeface="Tahoma" panose="020B0604030504040204" pitchFamily="34" charset="0"/>
              </a:rPr>
              <a:t>Not standards or age based</a:t>
            </a:r>
          </a:p>
          <a:p>
            <a:pPr>
              <a:lnSpc>
                <a:spcPct val="80000"/>
              </a:lnSpc>
              <a:spcAft>
                <a:spcPts val="2400"/>
              </a:spcAft>
            </a:pPr>
            <a:r>
              <a:rPr lang="en-US" sz="3600" dirty="0">
                <a:latin typeface="Tahoma" panose="020B0604030504040204" pitchFamily="34" charset="0"/>
                <a:ea typeface="Tahoma" panose="020B0604030504040204" pitchFamily="34" charset="0"/>
                <a:cs typeface="Tahoma" panose="020B0604030504040204" pitchFamily="34" charset="0"/>
              </a:rPr>
              <a:t>Link Learning to Innovations of Today and Challenges of our </a:t>
            </a:r>
            <a:r>
              <a:rPr lang="en-US" sz="3600" dirty="0" err="1">
                <a:latin typeface="Tahoma" panose="020B0604030504040204" pitchFamily="34" charset="0"/>
                <a:ea typeface="Tahoma" panose="020B0604030504040204" pitchFamily="34" charset="0"/>
                <a:cs typeface="Tahoma" panose="020B0604030504040204" pitchFamily="34" charset="0"/>
              </a:rPr>
              <a:t>tim</a:t>
            </a:r>
            <a:endParaRPr lang="en-US" sz="3600" dirty="0">
              <a:latin typeface="Tahoma" panose="020B0604030504040204" pitchFamily="34" charset="0"/>
              <a:ea typeface="Tahoma" panose="020B0604030504040204" pitchFamily="34" charset="0"/>
              <a:cs typeface="Tahoma" panose="020B0604030504040204" pitchFamily="34" charset="0"/>
            </a:endParaRPr>
          </a:p>
        </p:txBody>
      </p:sp>
      <p:sp>
        <p:nvSpPr>
          <p:cNvPr id="22532" name="Slide Number Placeholder 3"/>
          <p:cNvSpPr>
            <a:spLocks noGrp="1"/>
          </p:cNvSpPr>
          <p:nvPr>
            <p:ph type="sldNum" sz="quarter" idx="4294967295"/>
          </p:nvPr>
        </p:nvSpPr>
        <p:spPr bwMode="auto">
          <a:xfrm>
            <a:off x="19237326" y="12426950"/>
            <a:ext cx="1219200" cy="461626"/>
          </a:xfrm>
          <a:prstGeom prst="rect">
            <a:avLst/>
          </a:prstGeom>
          <a:noFill/>
          <a:ln>
            <a:miter lim="800000"/>
            <a:headEnd/>
            <a:tailEnd/>
          </a:ln>
        </p:spPr>
        <p:txBody>
          <a:bodyPr/>
          <a:lstStyle/>
          <a:p>
            <a:fld id="{1CD4B1A6-90F4-E940-856E-EBB0738C9118}" type="slidenum">
              <a:rPr lang="en-US">
                <a:latin typeface="Corbel" charset="0"/>
              </a:rPr>
              <a:pPr/>
              <a:t>15</a:t>
            </a:fld>
            <a:endParaRPr lang="en-US">
              <a:latin typeface="Corbel" charset="0"/>
            </a:endParaRPr>
          </a:p>
        </p:txBody>
      </p:sp>
      <p:pic>
        <p:nvPicPr>
          <p:cNvPr id="6" name="Picture 5" descr="STEM_Science3.jpg"/>
          <p:cNvPicPr>
            <a:picLocks noChangeAspect="1"/>
          </p:cNvPicPr>
          <p:nvPr/>
        </p:nvPicPr>
        <p:blipFill>
          <a:blip r:embed="rId3"/>
          <a:stretch>
            <a:fillRect/>
          </a:stretch>
        </p:blipFill>
        <p:spPr>
          <a:xfrm>
            <a:off x="16444488" y="6629399"/>
            <a:ext cx="7303877" cy="4867349"/>
          </a:xfrm>
          <a:prstGeom prst="rect">
            <a:avLst/>
          </a:prstGeom>
        </p:spPr>
      </p:pic>
    </p:spTree>
    <p:extLst>
      <p:ext uri="{BB962C8B-B14F-4D97-AF65-F5344CB8AC3E}">
        <p14:creationId xmlns:p14="http://schemas.microsoft.com/office/powerpoint/2010/main" val="18002718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p:cNvSpPr>
          <p:nvPr>
            <p:ph type="title"/>
          </p:nvPr>
        </p:nvSpPr>
        <p:spPr bwMode="auto">
          <a:noFill/>
        </p:spPr>
        <p:txBody>
          <a:bodyPr/>
          <a:lstStyle/>
          <a:p>
            <a:r>
              <a:rPr lang="en-US" cap="none" dirty="0">
                <a:latin typeface="Tahoma" panose="020B0604030504040204" pitchFamily="34" charset="0"/>
                <a:ea typeface="Tahoma" panose="020B0604030504040204" pitchFamily="34" charset="0"/>
                <a:cs typeface="Tahoma" panose="020B0604030504040204" pitchFamily="34" charset="0"/>
              </a:rPr>
              <a:t>CORE LEARNING STRATEGIES</a:t>
            </a:r>
          </a:p>
        </p:txBody>
      </p:sp>
      <p:sp>
        <p:nvSpPr>
          <p:cNvPr id="41987" name="Rectangle 3"/>
          <p:cNvSpPr>
            <a:spLocks noGrp="1"/>
          </p:cNvSpPr>
          <p:nvPr>
            <p:ph type="body" idx="1"/>
          </p:nvPr>
        </p:nvSpPr>
        <p:spPr>
          <a:xfrm>
            <a:off x="2770094" y="3378201"/>
            <a:ext cx="17086356" cy="9747250"/>
          </a:xfrm>
        </p:spPr>
        <p:txBody>
          <a:bodyPr>
            <a:normAutofit/>
          </a:bodyPr>
          <a:lstStyle/>
          <a:p>
            <a:pPr>
              <a:lnSpc>
                <a:spcPct val="80000"/>
              </a:lnSpc>
            </a:pPr>
            <a:r>
              <a:rPr lang="en-US" dirty="0">
                <a:latin typeface="Tahoma" panose="020B0604030504040204" pitchFamily="34" charset="0"/>
                <a:ea typeface="Tahoma" panose="020B0604030504040204" pitchFamily="34" charset="0"/>
                <a:cs typeface="Tahoma" panose="020B0604030504040204" pitchFamily="34" charset="0"/>
              </a:rPr>
              <a:t>Pre Assessment  </a:t>
            </a:r>
            <a:r>
              <a:rPr lang="en-US" sz="3200" dirty="0">
                <a:latin typeface="Tahoma" panose="020B0604030504040204" pitchFamily="34" charset="0"/>
                <a:ea typeface="Tahoma" panose="020B0604030504040204" pitchFamily="34" charset="0"/>
                <a:cs typeface="Tahoma" panose="020B0604030504040204" pitchFamily="34" charset="0"/>
              </a:rPr>
              <a:t> Evaluate each student’s abilities at start of school year.  Include nationally </a:t>
            </a:r>
            <a:r>
              <a:rPr lang="en-US" sz="3200" dirty="0" err="1">
                <a:latin typeface="Tahoma" panose="020B0604030504040204" pitchFamily="34" charset="0"/>
                <a:ea typeface="Tahoma" panose="020B0604030504040204" pitchFamily="34" charset="0"/>
                <a:cs typeface="Tahoma" panose="020B0604030504040204" pitchFamily="34" charset="0"/>
              </a:rPr>
              <a:t>normed</a:t>
            </a:r>
            <a:r>
              <a:rPr lang="en-US" sz="3200" dirty="0">
                <a:latin typeface="Tahoma" panose="020B0604030504040204" pitchFamily="34" charset="0"/>
                <a:ea typeface="Tahoma" panose="020B0604030504040204" pitchFamily="34" charset="0"/>
                <a:cs typeface="Tahoma" panose="020B0604030504040204" pitchFamily="34" charset="0"/>
              </a:rPr>
              <a:t>, computer based test by NWEA called “MAP” which adapts to student ability level during testing.  We raise the ceiling on tests until we determine the right learning level for each student.  </a:t>
            </a:r>
          </a:p>
          <a:p>
            <a:pPr>
              <a:lnSpc>
                <a:spcPct val="80000"/>
              </a:lnSpc>
            </a:pPr>
            <a:endParaRPr lang="en-US" sz="2400" dirty="0">
              <a:latin typeface="Tahoma" panose="020B0604030504040204" pitchFamily="34" charset="0"/>
              <a:ea typeface="Tahoma" panose="020B0604030504040204" pitchFamily="34" charset="0"/>
              <a:cs typeface="Tahoma" panose="020B0604030504040204" pitchFamily="34" charset="0"/>
            </a:endParaRPr>
          </a:p>
          <a:p>
            <a:pPr>
              <a:lnSpc>
                <a:spcPct val="80000"/>
              </a:lnSpc>
            </a:pPr>
            <a:r>
              <a:rPr lang="en-US" dirty="0">
                <a:latin typeface="Tahoma" panose="020B0604030504040204" pitchFamily="34" charset="0"/>
                <a:ea typeface="Tahoma" panose="020B0604030504040204" pitchFamily="34" charset="0"/>
                <a:cs typeface="Tahoma" panose="020B0604030504040204" pitchFamily="34" charset="0"/>
              </a:rPr>
              <a:t>Individualized Learning &amp; Differentiated Instruction  </a:t>
            </a:r>
            <a:r>
              <a:rPr lang="en-US" sz="3200" dirty="0">
                <a:latin typeface="Tahoma" panose="020B0604030504040204" pitchFamily="34" charset="0"/>
                <a:ea typeface="Tahoma" panose="020B0604030504040204" pitchFamily="34" charset="0"/>
                <a:cs typeface="Tahoma" panose="020B0604030504040204" pitchFamily="34" charset="0"/>
              </a:rPr>
              <a:t>Collaborative, flexible approaches that serve each student’s needs, built and planned with input from pre assessments, teachers, parents, and student.  Teachers support students in ways which are relevant for their individual skill level, profile, and interests.  </a:t>
            </a:r>
          </a:p>
          <a:p>
            <a:pPr>
              <a:lnSpc>
                <a:spcPct val="80000"/>
              </a:lnSpc>
            </a:pPr>
            <a:endParaRPr lang="en-US" sz="3200" dirty="0">
              <a:latin typeface="Tahoma" panose="020B0604030504040204" pitchFamily="34" charset="0"/>
              <a:ea typeface="Tahoma" panose="020B0604030504040204" pitchFamily="34" charset="0"/>
              <a:cs typeface="Tahoma" panose="020B0604030504040204" pitchFamily="34" charset="0"/>
            </a:endParaRPr>
          </a:p>
          <a:p>
            <a:pPr>
              <a:lnSpc>
                <a:spcPct val="80000"/>
              </a:lnSpc>
            </a:pPr>
            <a:r>
              <a:rPr lang="en-US" dirty="0">
                <a:latin typeface="Tahoma" panose="020B0604030504040204" pitchFamily="34" charset="0"/>
                <a:ea typeface="Tahoma" panose="020B0604030504040204" pitchFamily="34" charset="0"/>
                <a:cs typeface="Tahoma" panose="020B0604030504040204" pitchFamily="34" charset="0"/>
              </a:rPr>
              <a:t>Dialogue &amp; Inquiry Emphasis </a:t>
            </a:r>
            <a:r>
              <a:rPr lang="en-US" sz="3200" dirty="0">
                <a:latin typeface="Tahoma" panose="020B0604030504040204" pitchFamily="34" charset="0"/>
                <a:ea typeface="Tahoma" panose="020B0604030504040204" pitchFamily="34" charset="0"/>
                <a:cs typeface="Tahoma" panose="020B0604030504040204" pitchFamily="34" charset="0"/>
              </a:rPr>
              <a:t>Students exchange ideas in an open, inquiry oriented environment.  Expansive, systems oriented thinking and perspective taking emphasized.  Complex ideas and ethical discussions abound.  </a:t>
            </a:r>
          </a:p>
          <a:p>
            <a:pPr>
              <a:lnSpc>
                <a:spcPct val="80000"/>
              </a:lnSpc>
            </a:pPr>
            <a:endParaRPr lang="en-US" sz="2400" dirty="0">
              <a:latin typeface="Tahoma" panose="020B0604030504040204" pitchFamily="34" charset="0"/>
              <a:ea typeface="Tahoma" panose="020B0604030504040204" pitchFamily="34" charset="0"/>
              <a:cs typeface="Tahoma" panose="020B0604030504040204" pitchFamily="34" charset="0"/>
            </a:endParaRPr>
          </a:p>
          <a:p>
            <a:pPr>
              <a:lnSpc>
                <a:spcPct val="80000"/>
              </a:lnSpc>
            </a:pPr>
            <a:r>
              <a:rPr lang="en-US" dirty="0">
                <a:latin typeface="Tahoma" panose="020B0604030504040204" pitchFamily="34" charset="0"/>
                <a:ea typeface="Tahoma" panose="020B0604030504040204" pitchFamily="34" charset="0"/>
                <a:cs typeface="Tahoma" panose="020B0604030504040204" pitchFamily="34" charset="0"/>
              </a:rPr>
              <a:t>Thematic &amp; Contextual </a:t>
            </a:r>
            <a:r>
              <a:rPr lang="en-US" sz="3200" dirty="0">
                <a:latin typeface="Tahoma" panose="020B0604030504040204" pitchFamily="34" charset="0"/>
                <a:ea typeface="Tahoma" panose="020B0604030504040204" pitchFamily="34" charset="0"/>
                <a:cs typeface="Tahoma" panose="020B0604030504040204" pitchFamily="34" charset="0"/>
              </a:rPr>
              <a:t>Activities relate to the real world.  Thematic learning helps address wide ability ranges. Problems can be seen as opportunities for impact.  </a:t>
            </a:r>
          </a:p>
          <a:p>
            <a:pPr>
              <a:lnSpc>
                <a:spcPct val="80000"/>
              </a:lnSpc>
            </a:pPr>
            <a:endParaRPr lang="en-US" sz="3200" dirty="0">
              <a:latin typeface="Corbel" charset="0"/>
            </a:endParaRPr>
          </a:p>
          <a:p>
            <a:pPr>
              <a:lnSpc>
                <a:spcPct val="80000"/>
              </a:lnSpc>
            </a:pPr>
            <a:endParaRPr lang="en-US" sz="3200" dirty="0">
              <a:latin typeface="Corbel" charset="0"/>
            </a:endParaRPr>
          </a:p>
          <a:p>
            <a:pPr>
              <a:lnSpc>
                <a:spcPct val="80000"/>
              </a:lnSpc>
            </a:pPr>
            <a:endParaRPr lang="en-US" sz="3200" dirty="0">
              <a:latin typeface="Corbel" charset="0"/>
            </a:endParaRPr>
          </a:p>
        </p:txBody>
      </p:sp>
      <p:sp>
        <p:nvSpPr>
          <p:cNvPr id="41988" name="Slide Number Placeholder 3"/>
          <p:cNvSpPr>
            <a:spLocks noGrp="1"/>
          </p:cNvSpPr>
          <p:nvPr>
            <p:ph type="sldNum" sz="quarter" idx="12"/>
          </p:nvPr>
        </p:nvSpPr>
        <p:spPr bwMode="auto">
          <a:xfrm>
            <a:off x="19237326" y="12426950"/>
            <a:ext cx="1219200" cy="461626"/>
          </a:xfrm>
          <a:noFill/>
          <a:ln>
            <a:miter lim="800000"/>
            <a:headEnd/>
            <a:tailEnd/>
          </a:ln>
        </p:spPr>
        <p:txBody>
          <a:bodyPr/>
          <a:lstStyle/>
          <a:p>
            <a:fld id="{1B84BFF1-4EC2-EB46-8AC9-EEE48E147A97}" type="slidenum">
              <a:rPr lang="en-US">
                <a:latin typeface="Corbel" charset="0"/>
              </a:rPr>
              <a:pPr/>
              <a:t>16</a:t>
            </a:fld>
            <a:endParaRPr lang="en-US">
              <a:latin typeface="Corbel" charset="0"/>
            </a:endParaRPr>
          </a:p>
        </p:txBody>
      </p:sp>
    </p:spTree>
    <p:extLst>
      <p:ext uri="{BB962C8B-B14F-4D97-AF65-F5344CB8AC3E}">
        <p14:creationId xmlns:p14="http://schemas.microsoft.com/office/powerpoint/2010/main" val="2016666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p:cNvSpPr>
          <p:nvPr>
            <p:ph type="title"/>
          </p:nvPr>
        </p:nvSpPr>
        <p:spPr bwMode="auto">
          <a:xfrm>
            <a:off x="1828800" y="549276"/>
            <a:ext cx="17062450" cy="1495424"/>
          </a:xfrm>
          <a:noFill/>
        </p:spPr>
        <p:txBody>
          <a:bodyPr>
            <a:normAutofit/>
          </a:bodyPr>
          <a:lstStyle/>
          <a:p>
            <a:r>
              <a:rPr lang="en-US" cap="none" dirty="0">
                <a:latin typeface="Tahoma" panose="020B0604030504040204" pitchFamily="34" charset="0"/>
                <a:ea typeface="Tahoma" panose="020B0604030504040204" pitchFamily="34" charset="0"/>
                <a:cs typeface="Tahoma" panose="020B0604030504040204" pitchFamily="34" charset="0"/>
              </a:rPr>
              <a:t>IN CORE CLASSROOM POP-UP SCHOOL. . . </a:t>
            </a:r>
          </a:p>
        </p:txBody>
      </p:sp>
      <p:sp>
        <p:nvSpPr>
          <p:cNvPr id="44035" name="Rectangle 3"/>
          <p:cNvSpPr>
            <a:spLocks noGrp="1"/>
          </p:cNvSpPr>
          <p:nvPr>
            <p:ph type="body" idx="1"/>
          </p:nvPr>
        </p:nvSpPr>
        <p:spPr>
          <a:xfrm>
            <a:off x="1828800" y="2044701"/>
            <a:ext cx="18627725" cy="11423650"/>
          </a:xfrm>
        </p:spPr>
        <p:txBody>
          <a:bodyPr>
            <a:normAutofit fontScale="92500" lnSpcReduction="10000"/>
          </a:bodyPr>
          <a:lstStyle/>
          <a:p>
            <a:pPr>
              <a:lnSpc>
                <a:spcPct val="80000"/>
              </a:lnSpc>
              <a:buNone/>
            </a:pPr>
            <a:r>
              <a:rPr lang="en-US" dirty="0">
                <a:latin typeface="Tahoma" panose="020B0604030504040204" pitchFamily="34" charset="0"/>
                <a:ea typeface="Tahoma" panose="020B0604030504040204" pitchFamily="34" charset="0"/>
                <a:cs typeface="Tahoma" panose="020B0604030504040204" pitchFamily="34" charset="0"/>
              </a:rPr>
              <a:t>Writing Is A Critical Focus</a:t>
            </a:r>
          </a:p>
          <a:p>
            <a:pPr>
              <a:lnSpc>
                <a:spcPct val="80000"/>
              </a:lnSpc>
            </a:pPr>
            <a:r>
              <a:rPr lang="en-US" sz="3200" dirty="0">
                <a:latin typeface="Tahoma" panose="020B0604030504040204" pitchFamily="34" charset="0"/>
                <a:ea typeface="Tahoma" panose="020B0604030504040204" pitchFamily="34" charset="0"/>
                <a:cs typeface="Tahoma" panose="020B0604030504040204" pitchFamily="34" charset="0"/>
              </a:rPr>
              <a:t>This is an age where writing skill development is of paramount importance. </a:t>
            </a:r>
          </a:p>
          <a:p>
            <a:pPr>
              <a:lnSpc>
                <a:spcPct val="80000"/>
              </a:lnSpc>
            </a:pPr>
            <a:r>
              <a:rPr lang="en-US" sz="3200" dirty="0">
                <a:latin typeface="Tahoma" panose="020B0604030504040204" pitchFamily="34" charset="0"/>
                <a:ea typeface="Tahoma" panose="020B0604030504040204" pitchFamily="34" charset="0"/>
                <a:cs typeface="Tahoma" panose="020B0604030504040204" pitchFamily="34" charset="0"/>
              </a:rPr>
              <a:t>The most enjoyable way for students to make progress in this is when they write about something that matters to them – a real world issue, an elective they picked, for a real purpose – campaign, etc.  </a:t>
            </a:r>
          </a:p>
          <a:p>
            <a:pPr>
              <a:lnSpc>
                <a:spcPct val="80000"/>
              </a:lnSpc>
            </a:pPr>
            <a:r>
              <a:rPr lang="en-US" sz="3200" dirty="0">
                <a:latin typeface="Tahoma" panose="020B0604030504040204" pitchFamily="34" charset="0"/>
                <a:ea typeface="Tahoma" panose="020B0604030504040204" pitchFamily="34" charset="0"/>
                <a:cs typeface="Tahoma" panose="020B0604030504040204" pitchFamily="34" charset="0"/>
              </a:rPr>
              <a:t> </a:t>
            </a:r>
          </a:p>
          <a:p>
            <a:pPr>
              <a:lnSpc>
                <a:spcPct val="80000"/>
              </a:lnSpc>
              <a:buNone/>
            </a:pPr>
            <a:r>
              <a:rPr lang="en-US" dirty="0">
                <a:latin typeface="Tahoma" panose="020B0604030504040204" pitchFamily="34" charset="0"/>
                <a:ea typeface="Tahoma" panose="020B0604030504040204" pitchFamily="34" charset="0"/>
                <a:cs typeface="Tahoma" panose="020B0604030504040204" pitchFamily="34" charset="0"/>
              </a:rPr>
              <a:t>Coach Into Student Work / Writing</a:t>
            </a:r>
          </a:p>
          <a:p>
            <a:pPr>
              <a:lnSpc>
                <a:spcPct val="80000"/>
              </a:lnSpc>
            </a:pPr>
            <a:r>
              <a:rPr lang="en-US" sz="3200" dirty="0">
                <a:latin typeface="Tahoma" panose="020B0604030504040204" pitchFamily="34" charset="0"/>
                <a:ea typeface="Tahoma" panose="020B0604030504040204" pitchFamily="34" charset="0"/>
                <a:cs typeface="Tahoma" panose="020B0604030504040204" pitchFamily="34" charset="0"/>
              </a:rPr>
              <a:t>A mix of different types of writing – creative, expository, research – will be expected of students as a follow on to daily morning discussions, overnight articles assigned, and to in authentic ways which respond to topics students feel passionate about / invested in.  </a:t>
            </a:r>
          </a:p>
          <a:p>
            <a:pPr>
              <a:lnSpc>
                <a:spcPct val="80000"/>
              </a:lnSpc>
            </a:pPr>
            <a:r>
              <a:rPr lang="en-US" sz="3200" dirty="0">
                <a:latin typeface="Tahoma" panose="020B0604030504040204" pitchFamily="34" charset="0"/>
                <a:ea typeface="Tahoma" panose="020B0604030504040204" pitchFamily="34" charset="0"/>
                <a:cs typeface="Tahoma" panose="020B0604030504040204" pitchFamily="34" charset="0"/>
              </a:rPr>
              <a:t>Spelling and grammar taught in context, individualized to student level, in writing feedback and in one-on-one </a:t>
            </a:r>
            <a:r>
              <a:rPr lang="en-US" sz="3200" dirty="0" err="1">
                <a:latin typeface="Tahoma" panose="020B0604030504040204" pitchFamily="34" charset="0"/>
                <a:ea typeface="Tahoma" panose="020B0604030504040204" pitchFamily="34" charset="0"/>
                <a:cs typeface="Tahoma" panose="020B0604030504040204" pitchFamily="34" charset="0"/>
              </a:rPr>
              <a:t>student:teacher</a:t>
            </a:r>
            <a:r>
              <a:rPr lang="en-US" sz="3200" dirty="0">
                <a:latin typeface="Tahoma" panose="020B0604030504040204" pitchFamily="34" charset="0"/>
                <a:ea typeface="Tahoma" panose="020B0604030504040204" pitchFamily="34" charset="0"/>
                <a:cs typeface="Tahoma" panose="020B0604030504040204" pitchFamily="34" charset="0"/>
              </a:rPr>
              <a:t> coaching meet-ups.  </a:t>
            </a:r>
          </a:p>
          <a:p>
            <a:pPr>
              <a:lnSpc>
                <a:spcPct val="80000"/>
              </a:lnSpc>
            </a:pPr>
            <a:r>
              <a:rPr lang="en-US" sz="3200" dirty="0">
                <a:latin typeface="Tahoma" panose="020B0604030504040204" pitchFamily="34" charset="0"/>
                <a:ea typeface="Tahoma" panose="020B0604030504040204" pitchFamily="34" charset="0"/>
                <a:cs typeface="Tahoma" panose="020B0604030504040204" pitchFamily="34" charset="0"/>
              </a:rPr>
              <a:t>Whole class and small group mini lessons are created and customized to student needs</a:t>
            </a:r>
          </a:p>
          <a:p>
            <a:pPr>
              <a:lnSpc>
                <a:spcPct val="80000"/>
              </a:lnSpc>
            </a:pPr>
            <a:r>
              <a:rPr lang="en-US" sz="3200" dirty="0">
                <a:latin typeface="Tahoma" panose="020B0604030504040204" pitchFamily="34" charset="0"/>
                <a:ea typeface="Tahoma" panose="020B0604030504040204" pitchFamily="34" charset="0"/>
                <a:cs typeface="Tahoma" panose="020B0604030504040204" pitchFamily="34" charset="0"/>
              </a:rPr>
              <a:t>Honoring student interests and giving choice motivates participation, accountability, and growth. </a:t>
            </a:r>
          </a:p>
          <a:p>
            <a:pPr>
              <a:lnSpc>
                <a:spcPct val="80000"/>
              </a:lnSpc>
            </a:pPr>
            <a:r>
              <a:rPr lang="en-US" sz="3200" dirty="0">
                <a:latin typeface="Tahoma" panose="020B0604030504040204" pitchFamily="34" charset="0"/>
                <a:ea typeface="Tahoma" panose="020B0604030504040204" pitchFamily="34" charset="0"/>
                <a:cs typeface="Tahoma" panose="020B0604030504040204" pitchFamily="34" charset="0"/>
              </a:rPr>
              <a:t>Peer coaching meet-ups also augment this process. </a:t>
            </a:r>
          </a:p>
          <a:p>
            <a:pPr>
              <a:lnSpc>
                <a:spcPct val="80000"/>
              </a:lnSpc>
            </a:pPr>
            <a:r>
              <a:rPr lang="en-US" sz="3200" dirty="0">
                <a:latin typeface="Tahoma" panose="020B0604030504040204" pitchFamily="34" charset="0"/>
                <a:ea typeface="Tahoma" panose="020B0604030504040204" pitchFamily="34" charset="0"/>
                <a:cs typeface="Tahoma" panose="020B0604030504040204" pitchFamily="34" charset="0"/>
              </a:rPr>
              <a:t>Students’ development of their own assessment rubrics and then self reflection and peer feedback against these rubrics is an effective strategy for multiple levels of student buy-in and learning.  </a:t>
            </a:r>
          </a:p>
          <a:p>
            <a:pPr>
              <a:lnSpc>
                <a:spcPct val="80000"/>
              </a:lnSpc>
            </a:pPr>
            <a:endParaRPr lang="en-US" sz="3200" dirty="0">
              <a:latin typeface="Tahoma" panose="020B0604030504040204" pitchFamily="34" charset="0"/>
              <a:ea typeface="Tahoma" panose="020B0604030504040204" pitchFamily="34" charset="0"/>
              <a:cs typeface="Tahoma" panose="020B0604030504040204" pitchFamily="34" charset="0"/>
            </a:endParaRPr>
          </a:p>
          <a:p>
            <a:pPr>
              <a:lnSpc>
                <a:spcPct val="80000"/>
              </a:lnSpc>
            </a:pPr>
            <a:r>
              <a:rPr lang="en-US" dirty="0">
                <a:latin typeface="Tahoma" panose="020B0604030504040204" pitchFamily="34" charset="0"/>
                <a:ea typeface="Tahoma" panose="020B0604030504040204" pitchFamily="34" charset="0"/>
                <a:cs typeface="Tahoma" panose="020B0604030504040204" pitchFamily="34" charset="0"/>
              </a:rPr>
              <a:t>Literature or Writing Groups </a:t>
            </a:r>
          </a:p>
          <a:p>
            <a:pPr>
              <a:lnSpc>
                <a:spcPct val="80000"/>
              </a:lnSpc>
            </a:pPr>
            <a:r>
              <a:rPr lang="en-US" sz="3200" dirty="0">
                <a:latin typeface="Tahoma" panose="020B0604030504040204" pitchFamily="34" charset="0"/>
                <a:ea typeface="Tahoma" panose="020B0604030504040204" pitchFamily="34" charset="0"/>
                <a:cs typeface="Tahoma" panose="020B0604030504040204" pitchFamily="34" charset="0"/>
              </a:rPr>
              <a:t>We could add literature or fiction writing classes as part of the Elective Course afternoon offerings. </a:t>
            </a:r>
          </a:p>
          <a:p>
            <a:pPr>
              <a:lnSpc>
                <a:spcPct val="80000"/>
              </a:lnSpc>
            </a:pPr>
            <a:r>
              <a:rPr lang="en-US" sz="3200" dirty="0">
                <a:latin typeface="Tahoma" panose="020B0604030504040204" pitchFamily="34" charset="0"/>
                <a:ea typeface="Tahoma" panose="020B0604030504040204" pitchFamily="34" charset="0"/>
                <a:cs typeface="Tahoma" panose="020B0604030504040204" pitchFamily="34" charset="0"/>
              </a:rPr>
              <a:t>Parent galvanizers who coalesce students to enroll can help us ”pop up” new options.   </a:t>
            </a:r>
          </a:p>
          <a:p>
            <a:pPr>
              <a:lnSpc>
                <a:spcPct val="80000"/>
              </a:lnSpc>
            </a:pPr>
            <a:r>
              <a:rPr lang="en-US" sz="3200" dirty="0">
                <a:latin typeface="Tahoma" panose="020B0604030504040204" pitchFamily="34" charset="0"/>
                <a:ea typeface="Tahoma" panose="020B0604030504040204" pitchFamily="34" charset="0"/>
                <a:cs typeface="Tahoma" panose="020B0604030504040204" pitchFamily="34" charset="0"/>
              </a:rPr>
              <a:t>  </a:t>
            </a:r>
          </a:p>
          <a:p>
            <a:pPr>
              <a:lnSpc>
                <a:spcPct val="80000"/>
              </a:lnSpc>
            </a:pPr>
            <a:endParaRPr lang="en-US" sz="3200" dirty="0">
              <a:latin typeface="Corbel" charset="0"/>
            </a:endParaRPr>
          </a:p>
          <a:p>
            <a:pPr>
              <a:lnSpc>
                <a:spcPct val="80000"/>
              </a:lnSpc>
            </a:pPr>
            <a:endParaRPr lang="en-US" sz="3200" dirty="0">
              <a:latin typeface="Corbel" charset="0"/>
            </a:endParaRPr>
          </a:p>
          <a:p>
            <a:pPr>
              <a:lnSpc>
                <a:spcPct val="80000"/>
              </a:lnSpc>
            </a:pPr>
            <a:endParaRPr lang="en-US" sz="3200" dirty="0">
              <a:latin typeface="Corbel" charset="0"/>
            </a:endParaRPr>
          </a:p>
          <a:p>
            <a:pPr>
              <a:lnSpc>
                <a:spcPct val="80000"/>
              </a:lnSpc>
            </a:pPr>
            <a:endParaRPr lang="en-US" sz="3200" dirty="0">
              <a:latin typeface="Corbel" charset="0"/>
            </a:endParaRPr>
          </a:p>
          <a:p>
            <a:pPr>
              <a:lnSpc>
                <a:spcPct val="80000"/>
              </a:lnSpc>
              <a:buFont typeface="Wingdings" charset="2"/>
              <a:buNone/>
            </a:pPr>
            <a:endParaRPr lang="en-US" dirty="0">
              <a:latin typeface="Corbel" charset="0"/>
            </a:endParaRPr>
          </a:p>
        </p:txBody>
      </p:sp>
      <p:sp>
        <p:nvSpPr>
          <p:cNvPr id="44036" name="Slide Number Placeholder 3"/>
          <p:cNvSpPr>
            <a:spLocks noGrp="1"/>
          </p:cNvSpPr>
          <p:nvPr>
            <p:ph type="sldNum" sz="quarter" idx="12"/>
          </p:nvPr>
        </p:nvSpPr>
        <p:spPr bwMode="auto">
          <a:xfrm>
            <a:off x="19237326" y="12426950"/>
            <a:ext cx="1219200" cy="461626"/>
          </a:xfrm>
          <a:noFill/>
          <a:ln>
            <a:miter lim="800000"/>
            <a:headEnd/>
            <a:tailEnd/>
          </a:ln>
        </p:spPr>
        <p:txBody>
          <a:bodyPr/>
          <a:lstStyle/>
          <a:p>
            <a:fld id="{75562362-CF18-7640-9783-38D213B21B40}" type="slidenum">
              <a:rPr lang="en-US">
                <a:latin typeface="Corbel" charset="0"/>
              </a:rPr>
              <a:pPr/>
              <a:t>17</a:t>
            </a:fld>
            <a:endParaRPr lang="en-US">
              <a:latin typeface="Corbel" charset="0"/>
            </a:endParaRPr>
          </a:p>
        </p:txBody>
      </p:sp>
    </p:spTree>
    <p:extLst>
      <p:ext uri="{BB962C8B-B14F-4D97-AF65-F5344CB8AC3E}">
        <p14:creationId xmlns:p14="http://schemas.microsoft.com/office/powerpoint/2010/main" val="41062812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8564" y="549276"/>
            <a:ext cx="21229956" cy="2286000"/>
          </a:xfrm>
        </p:spPr>
        <p:txBody>
          <a:bodyPr/>
          <a:lstStyle/>
          <a:p>
            <a:r>
              <a:rPr lang="en-US" dirty="0">
                <a:latin typeface="+mn-lt"/>
              </a:rPr>
              <a:t>Pop-Up Extension School Inspired by our Grade 6-9 Program</a:t>
            </a:r>
          </a:p>
        </p:txBody>
      </p:sp>
      <p:pic>
        <p:nvPicPr>
          <p:cNvPr id="7" name="Content Placeholder 6">
            <a:extLst>
              <a:ext uri="{FF2B5EF4-FFF2-40B4-BE49-F238E27FC236}">
                <a16:creationId xmlns:a16="http://schemas.microsoft.com/office/drawing/2014/main" id="{673F6225-23A0-7C45-9202-10A97AAD21F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37659" y="2422581"/>
            <a:ext cx="16580031" cy="10525069"/>
          </a:xfrm>
        </p:spPr>
      </p:pic>
    </p:spTree>
    <p:extLst>
      <p:ext uri="{BB962C8B-B14F-4D97-AF65-F5344CB8AC3E}">
        <p14:creationId xmlns:p14="http://schemas.microsoft.com/office/powerpoint/2010/main" val="18129973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p:cNvSpPr>
          <p:nvPr>
            <p:ph type="title" idx="4294967295"/>
          </p:nvPr>
        </p:nvSpPr>
        <p:spPr bwMode="auto">
          <a:xfrm>
            <a:off x="1398494" y="549276"/>
            <a:ext cx="18589257" cy="2286000"/>
          </a:xfrm>
          <a:noFill/>
        </p:spPr>
        <p:txBody>
          <a:bodyPr/>
          <a:lstStyle/>
          <a:p>
            <a:r>
              <a:rPr lang="en-US" cap="none" dirty="0">
                <a:latin typeface="Tahoma" panose="020B0604030504040204" pitchFamily="34" charset="0"/>
                <a:ea typeface="Tahoma" panose="020B0604030504040204" pitchFamily="34" charset="0"/>
                <a:cs typeface="Tahoma" panose="020B0604030504040204" pitchFamily="34" charset="0"/>
              </a:rPr>
              <a:t>We Use Evidence-Based Pedagogical Practice</a:t>
            </a:r>
          </a:p>
        </p:txBody>
      </p:sp>
      <p:sp>
        <p:nvSpPr>
          <p:cNvPr id="39940" name="Rectangle 5"/>
          <p:cNvSpPr>
            <a:spLocks noChangeArrowheads="1"/>
          </p:cNvSpPr>
          <p:nvPr/>
        </p:nvSpPr>
        <p:spPr bwMode="auto">
          <a:xfrm>
            <a:off x="1667435" y="2938684"/>
            <a:ext cx="20627789" cy="11603176"/>
          </a:xfrm>
          <a:prstGeom prst="rect">
            <a:avLst/>
          </a:prstGeom>
          <a:noFill/>
          <a:ln w="9525">
            <a:noFill/>
            <a:miter lim="800000"/>
            <a:headEnd/>
            <a:tailEnd/>
          </a:ln>
        </p:spPr>
        <p:txBody>
          <a:bodyPr wrap="square">
            <a:prstTxWarp prst="textNoShape">
              <a:avLst/>
            </a:prstTxWarp>
            <a:spAutoFit/>
          </a:bodyPr>
          <a:lstStyle/>
          <a:p>
            <a:pPr defTabSz="1828800"/>
            <a:endParaRPr lang="en-US" sz="2800" b="1" dirty="0">
              <a:latin typeface="Tahoma" panose="020B0604030504040204" pitchFamily="34" charset="0"/>
              <a:ea typeface="Tahoma" panose="020B0604030504040204" pitchFamily="34" charset="0"/>
              <a:cs typeface="Tahoma" panose="020B0604030504040204" pitchFamily="34" charset="0"/>
            </a:endParaRPr>
          </a:p>
          <a:p>
            <a:pPr defTabSz="1828800"/>
            <a:r>
              <a:rPr lang="en-US" sz="4800" i="1" dirty="0">
                <a:solidFill>
                  <a:schemeClr val="accent4"/>
                </a:solidFill>
                <a:latin typeface="Tahoma" panose="020B0604030504040204" pitchFamily="34" charset="0"/>
                <a:ea typeface="Tahoma" panose="020B0604030504040204" pitchFamily="34" charset="0"/>
                <a:cs typeface="Tahoma" panose="020B0604030504040204" pitchFamily="34" charset="0"/>
              </a:rPr>
              <a:t>Schools often have habits of operating which do not align with what neuroscience and psychology tell us about how people best grow and learn</a:t>
            </a:r>
            <a:r>
              <a:rPr lang="en-US" sz="4800" dirty="0">
                <a:solidFill>
                  <a:schemeClr val="accent4"/>
                </a:solidFill>
                <a:latin typeface="Tahoma" panose="020B0604030504040204" pitchFamily="34" charset="0"/>
                <a:ea typeface="Tahoma" panose="020B0604030504040204" pitchFamily="34" charset="0"/>
                <a:cs typeface="Tahoma" panose="020B0604030504040204" pitchFamily="34" charset="0"/>
              </a:rPr>
              <a:t>.  </a:t>
            </a:r>
          </a:p>
          <a:p>
            <a:pPr defTabSz="1828800"/>
            <a:endParaRPr lang="en-US" sz="3200" b="1"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marL="914400" indent="-914400" defTabSz="1828800">
              <a:buFont typeface="Arial"/>
              <a:buChar char="•"/>
            </a:pPr>
            <a:r>
              <a:rPr lang="en-US" sz="3200" dirty="0">
                <a:solidFill>
                  <a:srgbClr val="0070C0"/>
                </a:solidFill>
                <a:latin typeface="Tahoma" panose="020B0604030504040204" pitchFamily="34" charset="0"/>
                <a:ea typeface="Tahoma" panose="020B0604030504040204" pitchFamily="34" charset="0"/>
                <a:cs typeface="Tahoma" panose="020B0604030504040204" pitchFamily="34" charset="0"/>
              </a:rPr>
              <a:t>Short time blocks, switching classes, following a text book </a:t>
            </a:r>
            <a:r>
              <a:rPr lang="en-US" sz="3200" b="1" i="1" dirty="0">
                <a:solidFill>
                  <a:srgbClr val="0070C0"/>
                </a:solidFill>
                <a:latin typeface="Tahoma" panose="020B0604030504040204" pitchFamily="34" charset="0"/>
                <a:ea typeface="Tahoma" panose="020B0604030504040204" pitchFamily="34" charset="0"/>
                <a:cs typeface="Tahoma" panose="020B0604030504040204" pitchFamily="34" charset="0"/>
              </a:rPr>
              <a:t>instead, Longer time blocks with learning that links to real challenges and applications, enables understanding, motivation retention </a:t>
            </a:r>
          </a:p>
          <a:p>
            <a:pPr marL="914400" indent="-914400" defTabSz="1828800">
              <a:buFont typeface="Arial"/>
              <a:buChar char="•"/>
            </a:pPr>
            <a:r>
              <a:rPr lang="en-US" sz="3200" dirty="0">
                <a:solidFill>
                  <a:srgbClr val="0070C0"/>
                </a:solidFill>
                <a:latin typeface="Tahoma" panose="020B0604030504040204" pitchFamily="34" charset="0"/>
                <a:ea typeface="Tahoma" panose="020B0604030504040204" pitchFamily="34" charset="0"/>
                <a:cs typeface="Tahoma" panose="020B0604030504040204" pitchFamily="34" charset="0"/>
              </a:rPr>
              <a:t>Pattern &amp; reward “getting it right” with rigid expectations of what “right” looks like </a:t>
            </a:r>
            <a:r>
              <a:rPr lang="en-US" sz="3200" b="1" i="1" dirty="0">
                <a:solidFill>
                  <a:srgbClr val="0070C0"/>
                </a:solidFill>
                <a:latin typeface="Tahoma" panose="020B0604030504040204" pitchFamily="34" charset="0"/>
                <a:ea typeface="Tahoma" panose="020B0604030504040204" pitchFamily="34" charset="0"/>
                <a:cs typeface="Tahoma" panose="020B0604030504040204" pitchFamily="34" charset="0"/>
              </a:rPr>
              <a:t>instead, divergent thinking, </a:t>
            </a:r>
            <a:r>
              <a:rPr lang="en-US" sz="3200" b="1" i="1" dirty="0" err="1">
                <a:solidFill>
                  <a:srgbClr val="0070C0"/>
                </a:solidFill>
                <a:latin typeface="Tahoma" panose="020B0604030504040204" pitchFamily="34" charset="0"/>
                <a:ea typeface="Tahoma" panose="020B0604030504040204" pitchFamily="34" charset="0"/>
                <a:cs typeface="Tahoma" panose="020B0604030504040204" pitchFamily="34" charset="0"/>
              </a:rPr>
              <a:t>flexibile</a:t>
            </a:r>
            <a:r>
              <a:rPr lang="en-US" sz="3200" b="1" i="1" dirty="0">
                <a:solidFill>
                  <a:srgbClr val="0070C0"/>
                </a:solidFill>
                <a:latin typeface="Tahoma" panose="020B0604030504040204" pitchFamily="34" charset="0"/>
                <a:ea typeface="Tahoma" panose="020B0604030504040204" pitchFamily="34" charset="0"/>
                <a:cs typeface="Tahoma" panose="020B0604030504040204" pitchFamily="34" charset="0"/>
              </a:rPr>
              <a:t> modalities and ways to show content mastery; rewarding fluency of thinking to solve problems</a:t>
            </a:r>
          </a:p>
          <a:p>
            <a:pPr marL="914400" indent="-914400" defTabSz="1828800">
              <a:buFont typeface="Arial"/>
              <a:buChar char="•"/>
            </a:pPr>
            <a:r>
              <a:rPr lang="en-US" sz="3200" dirty="0">
                <a:solidFill>
                  <a:srgbClr val="0070C0"/>
                </a:solidFill>
                <a:latin typeface="Tahoma" panose="020B0604030504040204" pitchFamily="34" charset="0"/>
                <a:ea typeface="Tahoma" panose="020B0604030504040204" pitchFamily="34" charset="0"/>
                <a:cs typeface="Tahoma" panose="020B0604030504040204" pitchFamily="34" charset="0"/>
              </a:rPr>
              <a:t>Motivate via extrinsic rewards / grades </a:t>
            </a:r>
            <a:r>
              <a:rPr lang="en-US" sz="3200" b="1" i="1" dirty="0">
                <a:solidFill>
                  <a:srgbClr val="0070C0"/>
                </a:solidFill>
                <a:latin typeface="Tahoma" panose="020B0604030504040204" pitchFamily="34" charset="0"/>
                <a:ea typeface="Tahoma" panose="020B0604030504040204" pitchFamily="34" charset="0"/>
                <a:cs typeface="Tahoma" panose="020B0604030504040204" pitchFamily="34" charset="0"/>
              </a:rPr>
              <a:t>instead</a:t>
            </a:r>
            <a:r>
              <a:rPr lang="en-US" sz="3200" b="1" dirty="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US" sz="3200" b="1" i="1" dirty="0">
                <a:solidFill>
                  <a:srgbClr val="0070C0"/>
                </a:solidFill>
                <a:latin typeface="Tahoma" panose="020B0604030504040204" pitchFamily="34" charset="0"/>
                <a:ea typeface="Tahoma" panose="020B0604030504040204" pitchFamily="34" charset="0"/>
                <a:cs typeface="Tahoma" panose="020B0604030504040204" pitchFamily="34" charset="0"/>
              </a:rPr>
              <a:t>tap intrinsic motivation and engage students in meaningful work</a:t>
            </a:r>
            <a:r>
              <a:rPr lang="en-US" sz="3200" i="1" dirty="0">
                <a:solidFill>
                  <a:srgbClr val="0070C0"/>
                </a:solidFill>
                <a:latin typeface="Tahoma" panose="020B0604030504040204" pitchFamily="34" charset="0"/>
                <a:ea typeface="Tahoma" panose="020B0604030504040204" pitchFamily="34" charset="0"/>
                <a:cs typeface="Tahoma" panose="020B0604030504040204" pitchFamily="34" charset="0"/>
              </a:rPr>
              <a:t> </a:t>
            </a:r>
          </a:p>
          <a:p>
            <a:pPr marL="914400" indent="-914400" defTabSz="1828800">
              <a:buFont typeface="Arial"/>
              <a:buChar char="•"/>
            </a:pPr>
            <a:r>
              <a:rPr lang="en-US" sz="3200" dirty="0">
                <a:solidFill>
                  <a:srgbClr val="0070C0"/>
                </a:solidFill>
                <a:latin typeface="Tahoma" panose="020B0604030504040204" pitchFamily="34" charset="0"/>
                <a:ea typeface="Tahoma" panose="020B0604030504040204" pitchFamily="34" charset="0"/>
                <a:cs typeface="Tahoma" panose="020B0604030504040204" pitchFamily="34" charset="0"/>
              </a:rPr>
              <a:t>Collapse speed &amp; intelligence </a:t>
            </a:r>
            <a:r>
              <a:rPr lang="en-US" sz="3200" b="1" i="1" dirty="0">
                <a:solidFill>
                  <a:srgbClr val="0070C0"/>
                </a:solidFill>
                <a:latin typeface="Tahoma" panose="020B0604030504040204" pitchFamily="34" charset="0"/>
                <a:ea typeface="Tahoma" panose="020B0604030504040204" pitchFamily="34" charset="0"/>
                <a:cs typeface="Tahoma" panose="020B0604030504040204" pitchFamily="34" charset="0"/>
              </a:rPr>
              <a:t>instead let students work at their own rate to be their best self. </a:t>
            </a:r>
          </a:p>
          <a:p>
            <a:pPr marL="914400" indent="-914400" defTabSz="1828800">
              <a:buFont typeface="Arial"/>
              <a:buChar char="•"/>
            </a:pPr>
            <a:r>
              <a:rPr lang="en-US" sz="3200" dirty="0">
                <a:solidFill>
                  <a:srgbClr val="0070C0"/>
                </a:solidFill>
                <a:latin typeface="Tahoma" panose="020B0604030504040204" pitchFamily="34" charset="0"/>
                <a:ea typeface="Tahoma" panose="020B0604030504040204" pitchFamily="34" charset="0"/>
                <a:cs typeface="Tahoma" panose="020B0604030504040204" pitchFamily="34" charset="0"/>
              </a:rPr>
              <a:t>Lecture, listen, test does not foster deep learning or retention; </a:t>
            </a:r>
            <a:r>
              <a:rPr lang="en-US" sz="3200" b="1" i="1" dirty="0">
                <a:solidFill>
                  <a:srgbClr val="0070C0"/>
                </a:solidFill>
                <a:latin typeface="Tahoma" panose="020B0604030504040204" pitchFamily="34" charset="0"/>
                <a:ea typeface="Tahoma" panose="020B0604030504040204" pitchFamily="34" charset="0"/>
                <a:cs typeface="Tahoma" panose="020B0604030504040204" pitchFamily="34" charset="0"/>
              </a:rPr>
              <a:t>instead, engage complex thinking</a:t>
            </a:r>
          </a:p>
          <a:p>
            <a:pPr marL="914400" indent="-914400" defTabSz="1828800">
              <a:buFont typeface="Arial"/>
              <a:buChar char="•"/>
            </a:pPr>
            <a:r>
              <a:rPr lang="en-US" sz="3200" dirty="0">
                <a:solidFill>
                  <a:srgbClr val="0070C0"/>
                </a:solidFill>
                <a:latin typeface="Tahoma" panose="020B0604030504040204" pitchFamily="34" charset="0"/>
                <a:ea typeface="Tahoma" panose="020B0604030504040204" pitchFamily="34" charset="0"/>
                <a:cs typeface="Tahoma" panose="020B0604030504040204" pitchFamily="34" charset="0"/>
              </a:rPr>
              <a:t>Homework norms </a:t>
            </a:r>
            <a:r>
              <a:rPr lang="en-US" sz="3200" b="1" i="1" dirty="0">
                <a:solidFill>
                  <a:srgbClr val="0070C0"/>
                </a:solidFill>
                <a:latin typeface="Tahoma" panose="020B0604030504040204" pitchFamily="34" charset="0"/>
                <a:ea typeface="Tahoma" panose="020B0604030504040204" pitchFamily="34" charset="0"/>
                <a:cs typeface="Tahoma" panose="020B0604030504040204" pitchFamily="34" charset="0"/>
              </a:rPr>
              <a:t>should fit with frontal lobe development</a:t>
            </a:r>
          </a:p>
          <a:p>
            <a:pPr marL="914400" indent="-914400" defTabSz="1828800">
              <a:buFont typeface="Arial"/>
              <a:buChar char="•"/>
            </a:pPr>
            <a:r>
              <a:rPr lang="en-US" sz="3200" dirty="0">
                <a:solidFill>
                  <a:srgbClr val="0070C0"/>
                </a:solidFill>
                <a:latin typeface="Tahoma" panose="020B0604030504040204" pitchFamily="34" charset="0"/>
                <a:ea typeface="Tahoma" panose="020B0604030504040204" pitchFamily="34" charset="0"/>
                <a:cs typeface="Tahoma" panose="020B0604030504040204" pitchFamily="34" charset="0"/>
              </a:rPr>
              <a:t>Pressure for output can lead to stress, anxiety, depression </a:t>
            </a:r>
            <a:r>
              <a:rPr lang="en-US" sz="3200" b="1" i="1" dirty="0">
                <a:solidFill>
                  <a:srgbClr val="0070C0"/>
                </a:solidFill>
                <a:latin typeface="Tahoma" panose="020B0604030504040204" pitchFamily="34" charset="0"/>
                <a:ea typeface="Tahoma" panose="020B0604030504040204" pitchFamily="34" charset="0"/>
                <a:cs typeface="Tahoma" panose="020B0604030504040204" pitchFamily="34" charset="0"/>
              </a:rPr>
              <a:t>whereas meaningful work and voice in one’s learning path leads to curiosity and better retention of material, and increased overall wellbeing</a:t>
            </a:r>
          </a:p>
          <a:p>
            <a:pPr marL="914400" indent="-914400" defTabSz="1828800">
              <a:buFont typeface="Arial"/>
              <a:buChar char="•"/>
            </a:pPr>
            <a:r>
              <a:rPr lang="en-US" sz="3200" dirty="0">
                <a:solidFill>
                  <a:srgbClr val="0070C0"/>
                </a:solidFill>
                <a:latin typeface="Tahoma" panose="020B0604030504040204" pitchFamily="34" charset="0"/>
                <a:ea typeface="Tahoma" panose="020B0604030504040204" pitchFamily="34" charset="0"/>
                <a:cs typeface="Tahoma" panose="020B0604030504040204" pitchFamily="34" charset="0"/>
              </a:rPr>
              <a:t>Assess with one single “grade” in a subject </a:t>
            </a:r>
            <a:r>
              <a:rPr lang="en-US" sz="3200" b="1" i="1" dirty="0">
                <a:solidFill>
                  <a:srgbClr val="0070C0"/>
                </a:solidFill>
                <a:latin typeface="Tahoma" panose="020B0604030504040204" pitchFamily="34" charset="0"/>
                <a:ea typeface="Tahoma" panose="020B0604030504040204" pitchFamily="34" charset="0"/>
                <a:cs typeface="Tahoma" panose="020B0604030504040204" pitchFamily="34" charset="0"/>
              </a:rPr>
              <a:t>instead, focus on development of skills and mastery.  Coach for growth.  Understand that organization, conceptual understanding, classroom participation, follow through on assignments are all different aspects of performance and coach/ comment into each of them</a:t>
            </a:r>
          </a:p>
          <a:p>
            <a:pPr defTabSz="1828800"/>
            <a:endParaRPr lang="en-US" sz="4800" dirty="0">
              <a:latin typeface="Corbel"/>
            </a:endParaRPr>
          </a:p>
        </p:txBody>
      </p:sp>
      <p:sp>
        <p:nvSpPr>
          <p:cNvPr id="39941" name="Slide Number Placeholder 3"/>
          <p:cNvSpPr txBox="1">
            <a:spLocks noGrp="1"/>
          </p:cNvSpPr>
          <p:nvPr/>
        </p:nvSpPr>
        <p:spPr bwMode="auto">
          <a:xfrm>
            <a:off x="19237326" y="12426950"/>
            <a:ext cx="1219200" cy="1041400"/>
          </a:xfrm>
          <a:prstGeom prst="rect">
            <a:avLst/>
          </a:prstGeom>
          <a:noFill/>
          <a:ln w="9525">
            <a:noFill/>
            <a:miter lim="800000"/>
            <a:headEnd/>
            <a:tailEnd/>
          </a:ln>
        </p:spPr>
        <p:txBody>
          <a:bodyPr anchor="ctr">
            <a:prstTxWarp prst="textNoShape">
              <a:avLst/>
            </a:prstTxWarp>
          </a:bodyPr>
          <a:lstStyle/>
          <a:p>
            <a:pPr algn="ctr"/>
            <a:fld id="{12CCB1BC-00E4-4844-8209-35DB7BAB7692}" type="slidenum">
              <a:rPr lang="en-US" sz="2800" b="1">
                <a:solidFill>
                  <a:srgbClr val="595D63"/>
                </a:solidFill>
                <a:latin typeface="Corbel" pitchFamily="-84" charset="0"/>
              </a:rPr>
              <a:pPr algn="ctr"/>
              <a:t>19</a:t>
            </a:fld>
            <a:endParaRPr lang="en-US" sz="2800" b="1">
              <a:solidFill>
                <a:srgbClr val="595D63"/>
              </a:solidFill>
              <a:latin typeface="Corbel" pitchFamily="-84" charset="0"/>
            </a:endParaRPr>
          </a:p>
        </p:txBody>
      </p:sp>
    </p:spTree>
    <p:extLst>
      <p:ext uri="{BB962C8B-B14F-4D97-AF65-F5344CB8AC3E}">
        <p14:creationId xmlns:p14="http://schemas.microsoft.com/office/powerpoint/2010/main" val="31264890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5BEA0F6-460E-E74F-8610-5797D1811989}"/>
              </a:ext>
            </a:extLst>
          </p:cNvPr>
          <p:cNvSpPr txBox="1"/>
          <p:nvPr/>
        </p:nvSpPr>
        <p:spPr>
          <a:xfrm>
            <a:off x="2609385" y="1226635"/>
            <a:ext cx="19969262" cy="914096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US" sz="6000" b="1" dirty="0" err="1"/>
              <a:t>Acera</a:t>
            </a:r>
            <a:r>
              <a:rPr lang="en-US" sz="6000" b="1" dirty="0"/>
              <a:t>: A New Vision for Education</a:t>
            </a:r>
            <a:br>
              <a:rPr lang="en-US" sz="4400" b="1" dirty="0"/>
            </a:br>
            <a:endParaRPr lang="en-US" sz="4400" b="1" dirty="0"/>
          </a:p>
          <a:p>
            <a:endParaRPr lang="en-US" sz="4400" dirty="0"/>
          </a:p>
          <a:p>
            <a:r>
              <a:rPr lang="en-US" sz="4400" dirty="0"/>
              <a:t>We believe that schools should </a:t>
            </a:r>
          </a:p>
          <a:p>
            <a:r>
              <a:rPr lang="en-US" sz="4400" b="1" dirty="0"/>
              <a:t>Catalyze students’ passions, free their potential, and inspire a sense of purpose</a:t>
            </a:r>
            <a:r>
              <a:rPr lang="en-US" sz="4400" dirty="0"/>
              <a:t>. </a:t>
            </a:r>
          </a:p>
          <a:p>
            <a:r>
              <a:rPr lang="en-US" sz="4400" dirty="0"/>
              <a:t>We believe it is the responsibility of schools and their communities </a:t>
            </a:r>
          </a:p>
          <a:p>
            <a:r>
              <a:rPr lang="en-US" sz="4400" dirty="0"/>
              <a:t>to safeguard each student’s spirit and wellbeing, and</a:t>
            </a:r>
          </a:p>
          <a:p>
            <a:r>
              <a:rPr lang="en-US" sz="4400" dirty="0"/>
              <a:t>Prioritize students’ growth in capacities over “knowledge acquisition” – </a:t>
            </a:r>
          </a:p>
          <a:p>
            <a:r>
              <a:rPr lang="en-US" sz="4400" dirty="0"/>
              <a:t>systems thinking, problem solving, collaboration, creativity, emotional intelligence, leadership. .  Unlocking our next generation of innovators, scientists, and leaders.</a:t>
            </a:r>
          </a:p>
          <a:p>
            <a:endParaRPr lang="en-US" sz="4400" dirty="0"/>
          </a:p>
          <a:p>
            <a:r>
              <a:rPr lang="en-US" sz="4400" dirty="0"/>
              <a:t>Through collaborations and partnerships, </a:t>
            </a:r>
          </a:p>
          <a:p>
            <a:r>
              <a:rPr lang="en-US" sz="4400" b="1" dirty="0" err="1"/>
              <a:t>AceraEI</a:t>
            </a:r>
            <a:r>
              <a:rPr lang="en-US" sz="4400" b="1" dirty="0"/>
              <a:t> is bringing this approach to other schools and communities.</a:t>
            </a:r>
          </a:p>
        </p:txBody>
      </p:sp>
    </p:spTree>
    <p:extLst>
      <p:ext uri="{BB962C8B-B14F-4D97-AF65-F5344CB8AC3E}">
        <p14:creationId xmlns:p14="http://schemas.microsoft.com/office/powerpoint/2010/main" val="3804020614"/>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ahoma" panose="020B0604030504040204" pitchFamily="34" charset="0"/>
                <a:ea typeface="Tahoma" panose="020B0604030504040204" pitchFamily="34" charset="0"/>
                <a:cs typeface="Tahoma" panose="020B0604030504040204" pitchFamily="34" charset="0"/>
              </a:rPr>
              <a:t>OUR VALUES</a:t>
            </a:r>
          </a:p>
        </p:txBody>
      </p:sp>
      <p:sp>
        <p:nvSpPr>
          <p:cNvPr id="3" name="Content Placeholder 2"/>
          <p:cNvSpPr>
            <a:spLocks noGrp="1"/>
          </p:cNvSpPr>
          <p:nvPr>
            <p:ph idx="1"/>
          </p:nvPr>
        </p:nvSpPr>
        <p:spPr/>
        <p:txBody>
          <a:bodyPr>
            <a:normAutofit/>
          </a:bodyPr>
          <a:lstStyle/>
          <a:p>
            <a:r>
              <a:rPr lang="en-US" sz="3200" b="1" dirty="0">
                <a:latin typeface="Tahoma" panose="020B0604030504040204" pitchFamily="34" charset="0"/>
                <a:ea typeface="Tahoma" panose="020B0604030504040204" pitchFamily="34" charset="0"/>
                <a:cs typeface="Tahoma" panose="020B0604030504040204" pitchFamily="34" charset="0"/>
              </a:rPr>
              <a:t>Curiosity &amp; Innovation </a:t>
            </a:r>
          </a:p>
          <a:p>
            <a:r>
              <a:rPr lang="en-US" sz="3200" dirty="0">
                <a:latin typeface="Tahoma" panose="020B0604030504040204" pitchFamily="34" charset="0"/>
                <a:ea typeface="Tahoma" panose="020B0604030504040204" pitchFamily="34" charset="0"/>
                <a:cs typeface="Tahoma" panose="020B0604030504040204" pitchFamily="34" charset="0"/>
              </a:rPr>
              <a:t>Discover, innovate &amp; learn with a voracious mind. Maintain a sense of wonder in our world.  Enable freedom and joy in learning. Engage challenges as opportunities.</a:t>
            </a:r>
          </a:p>
          <a:p>
            <a:r>
              <a:rPr lang="en-US" sz="3200" b="1" dirty="0">
                <a:latin typeface="Tahoma" panose="020B0604030504040204" pitchFamily="34" charset="0"/>
                <a:ea typeface="Tahoma" panose="020B0604030504040204" pitchFamily="34" charset="0"/>
                <a:cs typeface="Tahoma" panose="020B0604030504040204" pitchFamily="34" charset="0"/>
              </a:rPr>
              <a:t>Community  </a:t>
            </a:r>
          </a:p>
          <a:p>
            <a:r>
              <a:rPr lang="en-US" sz="3200" dirty="0">
                <a:latin typeface="Tahoma" panose="020B0604030504040204" pitchFamily="34" charset="0"/>
                <a:ea typeface="Tahoma" panose="020B0604030504040204" pitchFamily="34" charset="0"/>
                <a:cs typeface="Tahoma" panose="020B0604030504040204" pitchFamily="34" charset="0"/>
              </a:rPr>
              <a:t>Respect others.  Support others to become the best version of themselves.  Use talents to make a positive difference.  Respect perspectives of others.  </a:t>
            </a:r>
          </a:p>
          <a:p>
            <a:r>
              <a:rPr lang="en-US" sz="3200" b="1" dirty="0">
                <a:latin typeface="Tahoma" panose="020B0604030504040204" pitchFamily="34" charset="0"/>
                <a:ea typeface="Tahoma" panose="020B0604030504040204" pitchFamily="34" charset="0"/>
                <a:cs typeface="Tahoma" panose="020B0604030504040204" pitchFamily="34" charset="0"/>
              </a:rPr>
              <a:t>Openness  </a:t>
            </a:r>
          </a:p>
          <a:p>
            <a:r>
              <a:rPr lang="en-US" sz="3200" dirty="0">
                <a:latin typeface="Tahoma" panose="020B0604030504040204" pitchFamily="34" charset="0"/>
                <a:ea typeface="Tahoma" panose="020B0604030504040204" pitchFamily="34" charset="0"/>
                <a:cs typeface="Tahoma" panose="020B0604030504040204" pitchFamily="34" charset="0"/>
              </a:rPr>
              <a:t>Have a humble heart and an open mind.  Communicate with truth &amp; compassion.  Embrace diverse ways of seeing the world.  </a:t>
            </a:r>
          </a:p>
          <a:p>
            <a:r>
              <a:rPr lang="en-US" sz="3200" b="1" dirty="0">
                <a:latin typeface="Tahoma" panose="020B0604030504040204" pitchFamily="34" charset="0"/>
                <a:ea typeface="Tahoma" panose="020B0604030504040204" pitchFamily="34" charset="0"/>
                <a:cs typeface="Tahoma" panose="020B0604030504040204" pitchFamily="34" charset="0"/>
              </a:rPr>
              <a:t>Leadership </a:t>
            </a:r>
          </a:p>
          <a:p>
            <a:r>
              <a:rPr lang="en-US" sz="3200" dirty="0">
                <a:latin typeface="Tahoma" panose="020B0604030504040204" pitchFamily="34" charset="0"/>
                <a:ea typeface="Tahoma" panose="020B0604030504040204" pitchFamily="34" charset="0"/>
                <a:cs typeface="Tahoma" panose="020B0604030504040204" pitchFamily="34" charset="0"/>
              </a:rPr>
              <a:t>Model our beliefs for each other.  Be flexible about roles. Be flexible about roles. Enable ownership in others.  Be flexible and resilient.  Find your inner tenacity.  Inspire a shared vision.  </a:t>
            </a:r>
          </a:p>
          <a:p>
            <a:r>
              <a:rPr lang="en-US" sz="3200" b="1" dirty="0">
                <a:latin typeface="Tahoma" panose="020B0604030504040204" pitchFamily="34" charset="0"/>
                <a:ea typeface="Tahoma" panose="020B0604030504040204" pitchFamily="34" charset="0"/>
                <a:cs typeface="Tahoma" panose="020B0604030504040204" pitchFamily="34" charset="0"/>
              </a:rPr>
              <a:t>Integrity</a:t>
            </a:r>
            <a:r>
              <a:rPr lang="en-US" sz="3200" dirty="0">
                <a:latin typeface="Tahoma" panose="020B0604030504040204" pitchFamily="34" charset="0"/>
                <a:ea typeface="Tahoma" panose="020B0604030504040204" pitchFamily="34" charset="0"/>
                <a:cs typeface="Tahoma" panose="020B0604030504040204" pitchFamily="34" charset="0"/>
              </a:rPr>
              <a:t>	  </a:t>
            </a:r>
          </a:p>
          <a:p>
            <a:r>
              <a:rPr lang="en-US" sz="3200" dirty="0">
                <a:latin typeface="Tahoma" panose="020B0604030504040204" pitchFamily="34" charset="0"/>
                <a:ea typeface="Tahoma" panose="020B0604030504040204" pitchFamily="34" charset="0"/>
                <a:cs typeface="Tahoma" panose="020B0604030504040204" pitchFamily="34" charset="0"/>
              </a:rPr>
              <a:t>Be accountable: do what you say you will do, and do the right thing.  Make decisions based upon your values.  Honor yourself and your own personal potential by challenging yourself to do your best. </a:t>
            </a:r>
          </a:p>
          <a:p>
            <a:endParaRPr lang="en-US" dirty="0">
              <a:latin typeface="Calibri"/>
              <a:cs typeface="Calibri"/>
            </a:endParaRPr>
          </a:p>
        </p:txBody>
      </p:sp>
    </p:spTree>
    <p:extLst>
      <p:ext uri="{BB962C8B-B14F-4D97-AF65-F5344CB8AC3E}">
        <p14:creationId xmlns:p14="http://schemas.microsoft.com/office/powerpoint/2010/main" val="4249879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idx="4294967295"/>
          </p:nvPr>
        </p:nvSpPr>
        <p:spPr bwMode="auto">
          <a:noFill/>
        </p:spPr>
        <p:txBody>
          <a:bodyPr/>
          <a:lstStyle/>
          <a:p>
            <a:pPr eaLnBrk="1" hangingPunct="1"/>
            <a:r>
              <a:rPr lang="en-US" cap="none" dirty="0">
                <a:latin typeface="Tahoma" panose="020B0604030504040204" pitchFamily="34" charset="0"/>
                <a:ea typeface="Tahoma" panose="020B0604030504040204" pitchFamily="34" charset="0"/>
                <a:cs typeface="Tahoma" panose="020B0604030504040204" pitchFamily="34" charset="0"/>
              </a:rPr>
              <a:t>OUR CULTURE</a:t>
            </a:r>
          </a:p>
        </p:txBody>
      </p:sp>
      <p:sp>
        <p:nvSpPr>
          <p:cNvPr id="48131" name="Slide Number Placeholder 3"/>
          <p:cNvSpPr txBox="1">
            <a:spLocks noGrp="1"/>
          </p:cNvSpPr>
          <p:nvPr/>
        </p:nvSpPr>
        <p:spPr bwMode="auto">
          <a:xfrm>
            <a:off x="19237326" y="12426950"/>
            <a:ext cx="1219200" cy="1041400"/>
          </a:xfrm>
          <a:prstGeom prst="rect">
            <a:avLst/>
          </a:prstGeom>
          <a:noFill/>
          <a:ln w="9525">
            <a:noFill/>
            <a:miter lim="800000"/>
            <a:headEnd/>
            <a:tailEnd/>
          </a:ln>
        </p:spPr>
        <p:txBody>
          <a:bodyPr anchor="ctr">
            <a:prstTxWarp prst="textNoShape">
              <a:avLst/>
            </a:prstTxWarp>
          </a:bodyPr>
          <a:lstStyle/>
          <a:p>
            <a:pPr algn="ctr"/>
            <a:fld id="{FDDA7FC1-2156-7C49-9CF6-CFD1E0832428}" type="slidenum">
              <a:rPr lang="en-US" sz="2800" b="1">
                <a:solidFill>
                  <a:srgbClr val="595D63"/>
                </a:solidFill>
                <a:latin typeface="Century Schoolbook" charset="0"/>
              </a:rPr>
              <a:pPr algn="ctr"/>
              <a:t>21</a:t>
            </a:fld>
            <a:endParaRPr lang="en-US" sz="2800" b="1">
              <a:solidFill>
                <a:srgbClr val="595D63"/>
              </a:solidFill>
              <a:latin typeface="Century Schoolbook"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28117425"/>
              </p:ext>
            </p:extLst>
          </p:nvPr>
        </p:nvGraphicFramePr>
        <p:xfrm>
          <a:off x="2017060" y="3279777"/>
          <a:ext cx="19175506" cy="8553635"/>
        </p:xfrm>
        <a:graphic>
          <a:graphicData uri="http://schemas.openxmlformats.org/drawingml/2006/table">
            <a:tbl>
              <a:tblPr/>
              <a:tblGrid>
                <a:gridCol w="11466549">
                  <a:extLst>
                    <a:ext uri="{9D8B030D-6E8A-4147-A177-3AD203B41FA5}">
                      <a16:colId xmlns:a16="http://schemas.microsoft.com/office/drawing/2014/main" val="20000"/>
                    </a:ext>
                  </a:extLst>
                </a:gridCol>
                <a:gridCol w="7708957">
                  <a:extLst>
                    <a:ext uri="{9D8B030D-6E8A-4147-A177-3AD203B41FA5}">
                      <a16:colId xmlns:a16="http://schemas.microsoft.com/office/drawing/2014/main" val="20001"/>
                    </a:ext>
                  </a:extLst>
                </a:gridCol>
              </a:tblGrid>
              <a:tr h="98937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dirty="0">
                          <a:ln>
                            <a:noFill/>
                          </a:ln>
                          <a:solidFill>
                            <a:srgbClr val="FFFFFF"/>
                          </a:solidFill>
                          <a:effectLst/>
                          <a:latin typeface="Tahoma" panose="020B0604030504040204" pitchFamily="34" charset="0"/>
                          <a:ea typeface="Tahoma" panose="020B0604030504040204" pitchFamily="34" charset="0"/>
                          <a:cs typeface="Tahoma" panose="020B0604030504040204" pitchFamily="34" charset="0"/>
                        </a:rPr>
                        <a:t>What We Are</a:t>
                      </a:r>
                    </a:p>
                  </a:txBody>
                  <a:tcPr marL="182880" marR="182880" marT="9144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a:ln>
                            <a:noFill/>
                          </a:ln>
                          <a:solidFill>
                            <a:srgbClr val="FFFFFF"/>
                          </a:solidFill>
                          <a:effectLst/>
                          <a:latin typeface="Tahoma" panose="020B0604030504040204" pitchFamily="34" charset="0"/>
                          <a:ea typeface="Tahoma" panose="020B0604030504040204" pitchFamily="34" charset="0"/>
                          <a:cs typeface="Tahoma" panose="020B0604030504040204" pitchFamily="34" charset="0"/>
                        </a:rPr>
                        <a:t>What We are Not </a:t>
                      </a:r>
                    </a:p>
                  </a:txBody>
                  <a:tcPr marL="182880" marR="182880" marT="9144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756426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dirty="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Inspire Curiosity &amp; Voice.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dirty="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Enable Freedom to Thrive.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We safeguard the spirit of each child and their intrinsic spark to learn.  We believe in student ownership of their projects and learning.  We train skills and judgment.  We hold students accountable for being a kind, responsible member of community.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dirty="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Meaningful work.  </a:t>
                      </a:r>
                      <a:r>
                        <a:rPr kumimoji="0" lang="en-US" sz="3600" b="0" i="0" u="none" strike="noStrike" cap="none" normalizeH="0" baseline="0" dirty="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Doing what you think is right because you are using your judgment and creativity to solve problems.  Developing thinkers and leaders. </a:t>
                      </a:r>
                    </a:p>
                  </a:txBody>
                  <a:tcPr marL="182880" marR="182880" marT="9144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9C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cap="none" normalizeH="0" baseline="0" dirty="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Focused on coverage of curriculum or standardized norms.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Pressure to perform.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Authoritarian.  We do not punish students.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Busywork.  Doing what you are told because that is what you are supposed to do. Developing box checkers. </a:t>
                      </a:r>
                    </a:p>
                  </a:txBody>
                  <a:tcPr marL="182880" marR="182880" marT="9144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9CE"/>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0978224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idx="4294967295"/>
          </p:nvPr>
        </p:nvSpPr>
        <p:spPr bwMode="auto">
          <a:noFill/>
        </p:spPr>
        <p:txBody>
          <a:bodyPr/>
          <a:lstStyle/>
          <a:p>
            <a:pPr eaLnBrk="1" hangingPunct="1"/>
            <a:r>
              <a:rPr lang="en-US" cap="none" dirty="0">
                <a:latin typeface="Tahoma" panose="020B0604030504040204" pitchFamily="34" charset="0"/>
                <a:ea typeface="Tahoma" panose="020B0604030504040204" pitchFamily="34" charset="0"/>
                <a:cs typeface="Tahoma" panose="020B0604030504040204" pitchFamily="34" charset="0"/>
              </a:rPr>
              <a:t>DEVELOPING THE WHOLE PERSON</a:t>
            </a:r>
          </a:p>
        </p:txBody>
      </p:sp>
      <p:sp>
        <p:nvSpPr>
          <p:cNvPr id="37891" name="Slide Number Placeholder 3"/>
          <p:cNvSpPr txBox="1">
            <a:spLocks noGrp="1"/>
          </p:cNvSpPr>
          <p:nvPr/>
        </p:nvSpPr>
        <p:spPr bwMode="auto">
          <a:xfrm>
            <a:off x="19237326" y="12426950"/>
            <a:ext cx="1219200" cy="1041400"/>
          </a:xfrm>
          <a:prstGeom prst="rect">
            <a:avLst/>
          </a:prstGeom>
          <a:noFill/>
          <a:ln w="9525">
            <a:noFill/>
            <a:miter lim="800000"/>
            <a:headEnd/>
            <a:tailEnd/>
          </a:ln>
        </p:spPr>
        <p:txBody>
          <a:bodyPr anchor="ctr">
            <a:prstTxWarp prst="textNoShape">
              <a:avLst/>
            </a:prstTxWarp>
          </a:bodyPr>
          <a:lstStyle/>
          <a:p>
            <a:pPr algn="ctr"/>
            <a:fld id="{72B2B0ED-0298-764D-AAC9-7C848EA6E26F}" type="slidenum">
              <a:rPr lang="en-US" sz="2800" b="1">
                <a:solidFill>
                  <a:srgbClr val="595D63"/>
                </a:solidFill>
                <a:latin typeface="Corbel" pitchFamily="-65" charset="0"/>
              </a:rPr>
              <a:pPr algn="ctr"/>
              <a:t>22</a:t>
            </a:fld>
            <a:endParaRPr lang="en-US" sz="2800" b="1">
              <a:solidFill>
                <a:srgbClr val="595D63"/>
              </a:solidFill>
              <a:latin typeface="Corbel" pitchFamily="-65" charset="0"/>
            </a:endParaRPr>
          </a:p>
        </p:txBody>
      </p:sp>
      <p:pic>
        <p:nvPicPr>
          <p:cNvPr id="37892" name="Picture 5" descr="concentric map option4_new.jpg"/>
          <p:cNvPicPr>
            <a:picLocks noChangeAspect="1"/>
          </p:cNvPicPr>
          <p:nvPr/>
        </p:nvPicPr>
        <p:blipFill>
          <a:blip r:embed="rId3"/>
          <a:srcRect t="12299"/>
          <a:stretch>
            <a:fillRect/>
          </a:stretch>
        </p:blipFill>
        <p:spPr bwMode="auto">
          <a:xfrm>
            <a:off x="3307977" y="2528047"/>
            <a:ext cx="16647458" cy="11187953"/>
          </a:xfrm>
          <a:prstGeom prst="rect">
            <a:avLst/>
          </a:prstGeom>
          <a:noFill/>
          <a:ln w="9525">
            <a:noFill/>
            <a:miter lim="800000"/>
            <a:headEnd/>
            <a:tailEnd/>
          </a:ln>
        </p:spPr>
      </p:pic>
    </p:spTree>
    <p:extLst>
      <p:ext uri="{BB962C8B-B14F-4D97-AF65-F5344CB8AC3E}">
        <p14:creationId xmlns:p14="http://schemas.microsoft.com/office/powerpoint/2010/main" val="22262226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 name="TextBox 11"/>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23</a:t>
            </a:fld>
            <a:endParaRPr/>
          </a:p>
        </p:txBody>
      </p:sp>
      <p:sp>
        <p:nvSpPr>
          <p:cNvPr id="308" name="TextBox 12"/>
          <p:cNvSpPr txBox="1"/>
          <p:nvPr/>
        </p:nvSpPr>
        <p:spPr>
          <a:xfrm>
            <a:off x="4804359" y="821427"/>
            <a:ext cx="14768958" cy="11074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ctr">
              <a:lnSpc>
                <a:spcPct val="80000"/>
              </a:lnSpc>
              <a:defRPr sz="6600">
                <a:solidFill>
                  <a:schemeClr val="accent3"/>
                </a:solidFill>
                <a:latin typeface="Tahoma"/>
                <a:ea typeface="Tahoma"/>
                <a:cs typeface="Tahoma"/>
                <a:sym typeface="Tahoma"/>
              </a:defRPr>
            </a:lvl1pPr>
          </a:lstStyle>
          <a:p>
            <a:r>
              <a:t>Why Acera? What makes Acera unique?</a:t>
            </a:r>
          </a:p>
        </p:txBody>
      </p:sp>
      <p:sp>
        <p:nvSpPr>
          <p:cNvPr id="309" name="Rectangle 13"/>
          <p:cNvSpPr/>
          <p:nvPr/>
        </p:nvSpPr>
        <p:spPr>
          <a:xfrm>
            <a:off x="10790595" y="2246478"/>
            <a:ext cx="2796458" cy="150987"/>
          </a:xfrm>
          <a:prstGeom prst="rect">
            <a:avLst/>
          </a:prstGeom>
          <a:solidFill>
            <a:schemeClr val="accent1"/>
          </a:solidFill>
          <a:ln w="12700">
            <a:miter lim="400000"/>
          </a:ln>
        </p:spPr>
        <p:txBody>
          <a:bodyPr lIns="45719" rIns="45719" anchor="ctr"/>
          <a:lstStyle/>
          <a:p>
            <a:pPr algn="ctr">
              <a:defRPr>
                <a:solidFill>
                  <a:srgbClr val="FFFFFF"/>
                </a:solidFill>
              </a:defRPr>
            </a:pPr>
            <a:endParaRPr/>
          </a:p>
        </p:txBody>
      </p:sp>
      <p:sp>
        <p:nvSpPr>
          <p:cNvPr id="310" name="TextBox 20"/>
          <p:cNvSpPr txBox="1"/>
          <p:nvPr/>
        </p:nvSpPr>
        <p:spPr>
          <a:xfrm>
            <a:off x="1801092" y="2827376"/>
            <a:ext cx="20948072" cy="14566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lnSpc>
                <a:spcPct val="150000"/>
              </a:lnSpc>
              <a:defRPr>
                <a:latin typeface="Tahoma"/>
                <a:ea typeface="Tahoma"/>
                <a:cs typeface="Tahoma"/>
                <a:sym typeface="Tahoma"/>
              </a:defRPr>
            </a:lvl1pPr>
          </a:lstStyle>
          <a:p>
            <a:r>
              <a:t>We tap into -- and foster -- a child’s innate curiosity, motivation to learn, and sense of purpose by: </a:t>
            </a:r>
          </a:p>
        </p:txBody>
      </p:sp>
      <p:sp>
        <p:nvSpPr>
          <p:cNvPr id="311" name="TextBox 7"/>
          <p:cNvSpPr txBox="1"/>
          <p:nvPr/>
        </p:nvSpPr>
        <p:spPr>
          <a:xfrm>
            <a:off x="1444624" y="7743435"/>
            <a:ext cx="6310748" cy="3291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nSpc>
                <a:spcPct val="150000"/>
              </a:lnSpc>
              <a:defRPr sz="3000">
                <a:latin typeface="Tahoma"/>
                <a:ea typeface="Tahoma"/>
                <a:cs typeface="Tahoma"/>
                <a:sym typeface="Tahoma"/>
              </a:defRPr>
            </a:lvl1pPr>
          </a:lstStyle>
          <a:p>
            <a:r>
              <a:t>Providing students with choice and voice, and building individualized, inquiry-based learning plans based on their unique interests and abilities.</a:t>
            </a:r>
          </a:p>
        </p:txBody>
      </p:sp>
      <p:sp>
        <p:nvSpPr>
          <p:cNvPr id="312" name="TextBox 8"/>
          <p:cNvSpPr txBox="1"/>
          <p:nvPr/>
        </p:nvSpPr>
        <p:spPr>
          <a:xfrm>
            <a:off x="9406442" y="7743434"/>
            <a:ext cx="5737370" cy="2606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nSpc>
                <a:spcPct val="150000"/>
              </a:lnSpc>
              <a:defRPr sz="3000">
                <a:latin typeface="Tahoma"/>
                <a:ea typeface="Tahoma"/>
                <a:cs typeface="Tahoma"/>
                <a:sym typeface="Tahoma"/>
              </a:defRPr>
            </a:lvl1pPr>
          </a:lstStyle>
          <a:p>
            <a:r>
              <a:t>Offering early and robust exposure to STEM topics, and connecting them to real world innovations.</a:t>
            </a:r>
          </a:p>
        </p:txBody>
      </p:sp>
      <p:sp>
        <p:nvSpPr>
          <p:cNvPr id="313" name="TextBox 9"/>
          <p:cNvSpPr txBox="1"/>
          <p:nvPr/>
        </p:nvSpPr>
        <p:spPr>
          <a:xfrm>
            <a:off x="16999526" y="7743435"/>
            <a:ext cx="5933499" cy="3291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nSpc>
                <a:spcPct val="150000"/>
              </a:lnSpc>
              <a:defRPr sz="3000">
                <a:latin typeface="Tahoma"/>
                <a:ea typeface="Tahoma"/>
                <a:cs typeface="Tahoma"/>
                <a:sym typeface="Tahoma"/>
              </a:defRPr>
            </a:lvl1pPr>
          </a:lstStyle>
          <a:p>
            <a:r>
              <a:t>Empowering teachers to be facilitators of discovery in classroom, using new tools and technologies and evolving curricula in real time.</a:t>
            </a:r>
          </a:p>
        </p:txBody>
      </p:sp>
      <p:grpSp>
        <p:nvGrpSpPr>
          <p:cNvPr id="316" name="Oval 1"/>
          <p:cNvGrpSpPr/>
          <p:nvPr/>
        </p:nvGrpSpPr>
        <p:grpSpPr>
          <a:xfrm>
            <a:off x="3013362" y="4724399"/>
            <a:ext cx="2847112" cy="2847112"/>
            <a:chOff x="0" y="0"/>
            <a:chExt cx="2847110" cy="2847110"/>
          </a:xfrm>
        </p:grpSpPr>
        <p:sp>
          <p:nvSpPr>
            <p:cNvPr id="314" name="Circle"/>
            <p:cNvSpPr/>
            <p:nvPr/>
          </p:nvSpPr>
          <p:spPr>
            <a:xfrm>
              <a:off x="-1" y="-1"/>
              <a:ext cx="2847112" cy="2847112"/>
            </a:xfrm>
            <a:prstGeom prst="ellipse">
              <a:avLst/>
            </a:prstGeom>
            <a:solidFill>
              <a:schemeClr val="accent1"/>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315" name="Text"/>
            <p:cNvSpPr txBox="1"/>
            <p:nvPr/>
          </p:nvSpPr>
          <p:spPr>
            <a:xfrm>
              <a:off x="416948" y="1104784"/>
              <a:ext cx="2013212" cy="6375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a:solidFill>
                    <a:srgbClr val="FFFFFF"/>
                  </a:solidFill>
                </a:defRPr>
              </a:lvl1pPr>
            </a:lstStyle>
            <a:p>
              <a:r>
                <a:t> </a:t>
              </a:r>
            </a:p>
          </p:txBody>
        </p:sp>
      </p:grpSp>
      <p:grpSp>
        <p:nvGrpSpPr>
          <p:cNvPr id="319" name="Oval 14"/>
          <p:cNvGrpSpPr/>
          <p:nvPr/>
        </p:nvGrpSpPr>
        <p:grpSpPr>
          <a:xfrm>
            <a:off x="10702635" y="4724399"/>
            <a:ext cx="2847111" cy="2847112"/>
            <a:chOff x="0" y="0"/>
            <a:chExt cx="2847110" cy="2847110"/>
          </a:xfrm>
        </p:grpSpPr>
        <p:sp>
          <p:nvSpPr>
            <p:cNvPr id="317" name="Circle"/>
            <p:cNvSpPr/>
            <p:nvPr/>
          </p:nvSpPr>
          <p:spPr>
            <a:xfrm>
              <a:off x="-1" y="-1"/>
              <a:ext cx="2847112" cy="2847112"/>
            </a:xfrm>
            <a:prstGeom prst="ellipse">
              <a:avLst/>
            </a:prstGeom>
            <a:solidFill>
              <a:schemeClr val="accent2"/>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318" name="Text"/>
            <p:cNvSpPr txBox="1"/>
            <p:nvPr/>
          </p:nvSpPr>
          <p:spPr>
            <a:xfrm>
              <a:off x="416948" y="1104784"/>
              <a:ext cx="2013212" cy="6375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a:solidFill>
                    <a:srgbClr val="FFFFFF"/>
                  </a:solidFill>
                </a:defRPr>
              </a:lvl1pPr>
            </a:lstStyle>
            <a:p>
              <a:r>
                <a:t> </a:t>
              </a:r>
            </a:p>
          </p:txBody>
        </p:sp>
      </p:grpSp>
      <p:grpSp>
        <p:nvGrpSpPr>
          <p:cNvPr id="322" name="Oval 15"/>
          <p:cNvGrpSpPr/>
          <p:nvPr/>
        </p:nvGrpSpPr>
        <p:grpSpPr>
          <a:xfrm>
            <a:off x="18350344" y="4724399"/>
            <a:ext cx="2847112" cy="2847112"/>
            <a:chOff x="0" y="0"/>
            <a:chExt cx="2847110" cy="2847110"/>
          </a:xfrm>
        </p:grpSpPr>
        <p:sp>
          <p:nvSpPr>
            <p:cNvPr id="320" name="Circle"/>
            <p:cNvSpPr/>
            <p:nvPr/>
          </p:nvSpPr>
          <p:spPr>
            <a:xfrm>
              <a:off x="-1" y="-1"/>
              <a:ext cx="2847112" cy="2847112"/>
            </a:xfrm>
            <a:prstGeom prst="ellipse">
              <a:avLst/>
            </a:prstGeom>
            <a:solidFill>
              <a:schemeClr val="accent3"/>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321" name="Text"/>
            <p:cNvSpPr txBox="1"/>
            <p:nvPr/>
          </p:nvSpPr>
          <p:spPr>
            <a:xfrm>
              <a:off x="416948" y="1104784"/>
              <a:ext cx="2013212" cy="6375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a:solidFill>
                    <a:srgbClr val="FFFFFF"/>
                  </a:solidFill>
                </a:defRPr>
              </a:lvl1pPr>
            </a:lstStyle>
            <a:p>
              <a:r>
                <a:t> </a:t>
              </a:r>
            </a:p>
          </p:txBody>
        </p:sp>
      </p:grpSp>
      <p:pic>
        <p:nvPicPr>
          <p:cNvPr id="323" name="Picture 2" descr="Picture 2"/>
          <p:cNvPicPr>
            <a:picLocks noChangeAspect="1"/>
          </p:cNvPicPr>
          <p:nvPr/>
        </p:nvPicPr>
        <p:blipFill>
          <a:blip r:embed="rId2"/>
          <a:stretch>
            <a:fillRect/>
          </a:stretch>
        </p:blipFill>
        <p:spPr>
          <a:xfrm>
            <a:off x="3567115" y="5272096"/>
            <a:ext cx="1728916" cy="1728915"/>
          </a:xfrm>
          <a:prstGeom prst="rect">
            <a:avLst/>
          </a:prstGeom>
          <a:ln w="12700">
            <a:miter lim="400000"/>
          </a:ln>
        </p:spPr>
      </p:pic>
      <p:pic>
        <p:nvPicPr>
          <p:cNvPr id="324" name="Picture 3" descr="Picture 3"/>
          <p:cNvPicPr>
            <a:picLocks noChangeAspect="1"/>
          </p:cNvPicPr>
          <p:nvPr/>
        </p:nvPicPr>
        <p:blipFill>
          <a:blip r:embed="rId3"/>
          <a:stretch>
            <a:fillRect/>
          </a:stretch>
        </p:blipFill>
        <p:spPr>
          <a:xfrm>
            <a:off x="18948161" y="5277522"/>
            <a:ext cx="1806594" cy="1806594"/>
          </a:xfrm>
          <a:prstGeom prst="rect">
            <a:avLst/>
          </a:prstGeom>
          <a:ln w="12700">
            <a:miter lim="400000"/>
          </a:ln>
        </p:spPr>
      </p:pic>
      <p:pic>
        <p:nvPicPr>
          <p:cNvPr id="325" name="Picture 4" descr="Picture 4"/>
          <p:cNvPicPr>
            <a:picLocks noChangeAspect="1"/>
          </p:cNvPicPr>
          <p:nvPr/>
        </p:nvPicPr>
        <p:blipFill>
          <a:blip r:embed="rId4"/>
          <a:stretch>
            <a:fillRect/>
          </a:stretch>
        </p:blipFill>
        <p:spPr>
          <a:xfrm>
            <a:off x="11138095" y="5161010"/>
            <a:ext cx="1976191" cy="1973888"/>
          </a:xfrm>
          <a:prstGeom prst="rect">
            <a:avLst/>
          </a:prstGeom>
          <a:ln w="12700">
            <a:miter lim="400000"/>
          </a:ln>
        </p:spPr>
      </p:pic>
      <p:sp>
        <p:nvSpPr>
          <p:cNvPr id="326" name="TextBox 5"/>
          <p:cNvSpPr txBox="1"/>
          <p:nvPr/>
        </p:nvSpPr>
        <p:spPr>
          <a:xfrm>
            <a:off x="768096" y="11694242"/>
            <a:ext cx="18180066" cy="11836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r>
              <a:t>The broader mission has always been to transform public education. </a:t>
            </a:r>
          </a:p>
          <a:p>
            <a:pPr algn="ctr"/>
            <a:r>
              <a:t>Acera was created as a lab school to show—and test—what’s possible in education. </a:t>
            </a:r>
          </a:p>
        </p:txBody>
      </p:sp>
      <p:sp>
        <p:nvSpPr>
          <p:cNvPr id="327" name="Rectangle 16"/>
          <p:cNvSpPr/>
          <p:nvPr/>
        </p:nvSpPr>
        <p:spPr>
          <a:xfrm>
            <a:off x="7378124" y="11128633"/>
            <a:ext cx="8605588" cy="75494"/>
          </a:xfrm>
          <a:prstGeom prst="rect">
            <a:avLst/>
          </a:prstGeom>
          <a:solidFill>
            <a:schemeClr val="accent1"/>
          </a:solidFill>
          <a:ln w="12700">
            <a:miter lim="400000"/>
          </a:ln>
        </p:spPr>
        <p:txBody>
          <a:bodyPr lIns="45719" rIns="45719" anchor="ctr"/>
          <a:lstStyle/>
          <a:p>
            <a:pPr algn="ctr">
              <a:defRPr>
                <a:solidFill>
                  <a:srgbClr val="FFFFFF"/>
                </a:solidFill>
              </a:defRPr>
            </a:pPr>
            <a:endParaRPr/>
          </a:p>
        </p:txBody>
      </p:sp>
    </p:spTree>
    <p:extLst>
      <p:ext uri="{BB962C8B-B14F-4D97-AF65-F5344CB8AC3E}">
        <p14:creationId xmlns:p14="http://schemas.microsoft.com/office/powerpoint/2010/main" val="4259978835"/>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idx="4294967295"/>
          </p:nvPr>
        </p:nvSpPr>
        <p:spPr bwMode="auto">
          <a:noFill/>
        </p:spPr>
        <p:txBody>
          <a:bodyPr/>
          <a:lstStyle/>
          <a:p>
            <a:pPr eaLnBrk="1" hangingPunct="1"/>
            <a:r>
              <a:rPr lang="en-US" cap="none" dirty="0">
                <a:latin typeface="Calibri"/>
              </a:rPr>
              <a:t>COSTS: </a:t>
            </a:r>
            <a:r>
              <a:rPr lang="en-US" dirty="0">
                <a:latin typeface="Calibri"/>
              </a:rPr>
              <a:t>2 MONTH </a:t>
            </a:r>
            <a:r>
              <a:rPr lang="en-US" cap="none" dirty="0">
                <a:latin typeface="Calibri"/>
              </a:rPr>
              <a:t>POP UP ACERA EXTENSION SCHOOL</a:t>
            </a:r>
          </a:p>
        </p:txBody>
      </p:sp>
      <p:sp>
        <p:nvSpPr>
          <p:cNvPr id="60419" name="Content Placeholder 2"/>
          <p:cNvSpPr>
            <a:spLocks noGrp="1"/>
          </p:cNvSpPr>
          <p:nvPr>
            <p:ph sz="quarter" idx="4294967295"/>
          </p:nvPr>
        </p:nvSpPr>
        <p:spPr>
          <a:xfrm>
            <a:off x="1218564" y="3200400"/>
            <a:ext cx="22528942" cy="10515600"/>
          </a:xfrm>
        </p:spPr>
        <p:txBody>
          <a:bodyPr>
            <a:normAutofit fontScale="92500" lnSpcReduction="10000"/>
          </a:bodyPr>
          <a:lstStyle/>
          <a:p>
            <a:pPr eaLnBrk="1" hangingPunct="1">
              <a:lnSpc>
                <a:spcPct val="90000"/>
              </a:lnSpc>
            </a:pPr>
            <a:r>
              <a:rPr lang="en-US" sz="4400" dirty="0">
                <a:latin typeface="Calibri"/>
              </a:rPr>
              <a:t>Cost: 		$2800  Core School Schedule 9am-3pm</a:t>
            </a:r>
          </a:p>
          <a:p>
            <a:r>
              <a:rPr lang="en-US" sz="4400" dirty="0">
                <a:latin typeface="Calibri"/>
              </a:rPr>
              <a:t>Option: 		Priced per class for 3:30-5:30 Electives offered Mondays-Fridays</a:t>
            </a:r>
          </a:p>
          <a:p>
            <a:r>
              <a:rPr lang="en-US" sz="4400" dirty="0">
                <a:latin typeface="Calibri"/>
              </a:rPr>
              <a:t>		New MS&amp; HS options start May 4</a:t>
            </a:r>
          </a:p>
          <a:p>
            <a:r>
              <a:rPr lang="en-US" sz="4400" dirty="0">
                <a:latin typeface="Calibri"/>
              </a:rPr>
              <a:t>		Substantial addition offerings being added for June, July, August 2020</a:t>
            </a:r>
          </a:p>
          <a:p>
            <a:pPr eaLnBrk="1" hangingPunct="1">
              <a:lnSpc>
                <a:spcPct val="90000"/>
              </a:lnSpc>
            </a:pPr>
            <a:endParaRPr lang="en-US" sz="4400" dirty="0">
              <a:latin typeface="Calibri"/>
            </a:endParaRPr>
          </a:p>
          <a:p>
            <a:pPr eaLnBrk="1" hangingPunct="1">
              <a:lnSpc>
                <a:spcPct val="90000"/>
              </a:lnSpc>
            </a:pPr>
            <a:r>
              <a:rPr lang="en-US" sz="4400" dirty="0">
                <a:latin typeface="Calibri"/>
              </a:rPr>
              <a:t>Assumes: 	Home </a:t>
            </a:r>
            <a:r>
              <a:rPr lang="en-US" sz="4400" dirty="0" err="1">
                <a:latin typeface="Calibri"/>
              </a:rPr>
              <a:t>WiFi</a:t>
            </a:r>
            <a:r>
              <a:rPr lang="en-US" sz="4400" dirty="0">
                <a:latin typeface="Calibri"/>
              </a:rPr>
              <a:t>, Tech platform (</a:t>
            </a:r>
            <a:r>
              <a:rPr lang="en-US" sz="4400" dirty="0" err="1">
                <a:latin typeface="Calibri"/>
              </a:rPr>
              <a:t>chromebook</a:t>
            </a:r>
            <a:r>
              <a:rPr lang="en-US" sz="4400" dirty="0">
                <a:latin typeface="Calibri"/>
              </a:rPr>
              <a:t>, </a:t>
            </a:r>
            <a:r>
              <a:rPr lang="en-US" sz="4400" dirty="0" err="1">
                <a:latin typeface="Calibri"/>
              </a:rPr>
              <a:t>ipad</a:t>
            </a:r>
            <a:r>
              <a:rPr lang="en-US" sz="4400" dirty="0">
                <a:latin typeface="Calibri"/>
              </a:rPr>
              <a:t>, laptop) for student use</a:t>
            </a:r>
          </a:p>
          <a:p>
            <a:pPr eaLnBrk="1" hangingPunct="1">
              <a:lnSpc>
                <a:spcPct val="90000"/>
              </a:lnSpc>
            </a:pPr>
            <a:endParaRPr lang="en-US" sz="4400" dirty="0">
              <a:latin typeface="Calibri"/>
            </a:endParaRPr>
          </a:p>
          <a:p>
            <a:pPr eaLnBrk="1" hangingPunct="1">
              <a:lnSpc>
                <a:spcPct val="90000"/>
              </a:lnSpc>
            </a:pPr>
            <a:r>
              <a:rPr lang="en-US" sz="4400" dirty="0">
                <a:latin typeface="Calibri"/>
              </a:rPr>
              <a:t>Next Step: 	Email </a:t>
            </a:r>
            <a:r>
              <a:rPr lang="en-US" sz="4400" dirty="0">
                <a:latin typeface="Calibri"/>
                <a:hlinkClick r:id="rId3"/>
              </a:rPr>
              <a:t>popup@aceraschool.org</a:t>
            </a:r>
            <a:r>
              <a:rPr lang="en-US" sz="4400" dirty="0">
                <a:latin typeface="Calibri"/>
              </a:rPr>
              <a:t>   </a:t>
            </a:r>
          </a:p>
          <a:p>
            <a:pPr eaLnBrk="1" hangingPunct="1">
              <a:lnSpc>
                <a:spcPct val="90000"/>
              </a:lnSpc>
            </a:pPr>
            <a:r>
              <a:rPr lang="en-US" sz="4400" dirty="0">
                <a:latin typeface="Calibri"/>
              </a:rPr>
              <a:t>		Spread the word – to assure that your preferred “course” is a “go” </a:t>
            </a:r>
          </a:p>
          <a:p>
            <a:pPr eaLnBrk="1" hangingPunct="1">
              <a:lnSpc>
                <a:spcPct val="90000"/>
              </a:lnSpc>
            </a:pPr>
            <a:r>
              <a:rPr lang="en-US" sz="4400" dirty="0">
                <a:latin typeface="Calibri"/>
              </a:rPr>
              <a:t>		You can galvanize a new Pop Up School Cohort</a:t>
            </a:r>
          </a:p>
          <a:p>
            <a:pPr eaLnBrk="1" hangingPunct="1">
              <a:lnSpc>
                <a:spcPct val="90000"/>
              </a:lnSpc>
            </a:pPr>
            <a:r>
              <a:rPr lang="en-US" sz="4400" dirty="0">
                <a:latin typeface="Calibri"/>
              </a:rPr>
              <a:t>	</a:t>
            </a:r>
          </a:p>
          <a:p>
            <a:pPr eaLnBrk="1" hangingPunct="1">
              <a:lnSpc>
                <a:spcPct val="90000"/>
              </a:lnSpc>
            </a:pPr>
            <a:r>
              <a:rPr lang="en-US" sz="4400" dirty="0">
                <a:latin typeface="Calibri"/>
              </a:rPr>
              <a:t>Parent Roles: 	Advocate (outreach to public schools).  Galvanizer (to “sponsor” elective or new cohort)</a:t>
            </a:r>
          </a:p>
          <a:p>
            <a:pPr eaLnBrk="1" hangingPunct="1">
              <a:lnSpc>
                <a:spcPct val="90000"/>
              </a:lnSpc>
            </a:pPr>
            <a:r>
              <a:rPr lang="en-US" sz="4400" dirty="0">
                <a:latin typeface="Calibri"/>
              </a:rPr>
              <a:t>	</a:t>
            </a:r>
          </a:p>
          <a:p>
            <a:pPr eaLnBrk="1" hangingPunct="1">
              <a:lnSpc>
                <a:spcPct val="90000"/>
              </a:lnSpc>
            </a:pPr>
            <a:r>
              <a:rPr lang="en-US" sz="4400" dirty="0">
                <a:latin typeface="Calibri"/>
              </a:rPr>
              <a:t>501c3 Nonprofit Organization  </a:t>
            </a:r>
          </a:p>
          <a:p>
            <a:pPr eaLnBrk="1" hangingPunct="1">
              <a:lnSpc>
                <a:spcPct val="90000"/>
              </a:lnSpc>
            </a:pPr>
            <a:endParaRPr lang="en-US" sz="4400" dirty="0">
              <a:latin typeface="Calibri"/>
            </a:endParaRPr>
          </a:p>
          <a:p>
            <a:pPr eaLnBrk="1" hangingPunct="1">
              <a:lnSpc>
                <a:spcPct val="90000"/>
              </a:lnSpc>
              <a:buFont typeface="Wingdings" charset="2"/>
              <a:buNone/>
            </a:pPr>
            <a:endParaRPr lang="en-US" sz="4400" dirty="0">
              <a:latin typeface="Corbel" charset="0"/>
            </a:endParaRPr>
          </a:p>
        </p:txBody>
      </p:sp>
      <p:sp>
        <p:nvSpPr>
          <p:cNvPr id="60420" name="Slide Number Placeholder 3"/>
          <p:cNvSpPr>
            <a:spLocks noGrp="1"/>
          </p:cNvSpPr>
          <p:nvPr>
            <p:ph type="sldNum" sz="quarter" idx="4294967295"/>
          </p:nvPr>
        </p:nvSpPr>
        <p:spPr bwMode="auto">
          <a:xfrm>
            <a:off x="19237326" y="12426950"/>
            <a:ext cx="1219200" cy="461626"/>
          </a:xfrm>
          <a:prstGeom prst="rect">
            <a:avLst/>
          </a:prstGeom>
          <a:noFill/>
          <a:ln>
            <a:miter lim="800000"/>
            <a:headEnd/>
            <a:tailEnd/>
          </a:ln>
        </p:spPr>
        <p:txBody>
          <a:bodyPr/>
          <a:lstStyle/>
          <a:p>
            <a:fld id="{E8C7FBE5-F7FB-B34B-BF4E-19789E7A4B94}" type="slidenum">
              <a:rPr lang="en-US">
                <a:latin typeface="Corbel" charset="0"/>
              </a:rPr>
              <a:pPr/>
              <a:t>24</a:t>
            </a:fld>
            <a:endParaRPr lang="en-US">
              <a:latin typeface="Corbel" charset="0"/>
            </a:endParaRPr>
          </a:p>
        </p:txBody>
      </p:sp>
    </p:spTree>
    <p:extLst>
      <p:ext uri="{BB962C8B-B14F-4D97-AF65-F5344CB8AC3E}">
        <p14:creationId xmlns:p14="http://schemas.microsoft.com/office/powerpoint/2010/main" val="42216441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idx="4294967295"/>
          </p:nvPr>
        </p:nvSpPr>
        <p:spPr bwMode="auto">
          <a:noFill/>
        </p:spPr>
        <p:txBody>
          <a:bodyPr/>
          <a:lstStyle/>
          <a:p>
            <a:pPr eaLnBrk="1" hangingPunct="1"/>
            <a:r>
              <a:rPr lang="en-US" cap="none" dirty="0">
                <a:latin typeface="Calibri"/>
              </a:rPr>
              <a:t>Questions &amp; Next Steps</a:t>
            </a:r>
          </a:p>
        </p:txBody>
      </p:sp>
      <p:sp>
        <p:nvSpPr>
          <p:cNvPr id="60419" name="Content Placeholder 2"/>
          <p:cNvSpPr>
            <a:spLocks noGrp="1"/>
          </p:cNvSpPr>
          <p:nvPr>
            <p:ph sz="quarter" idx="4294967295"/>
          </p:nvPr>
        </p:nvSpPr>
        <p:spPr>
          <a:xfrm>
            <a:off x="1218564" y="3200400"/>
            <a:ext cx="22528942" cy="10515600"/>
          </a:xfrm>
        </p:spPr>
        <p:txBody>
          <a:bodyPr>
            <a:normAutofit/>
          </a:bodyPr>
          <a:lstStyle/>
          <a:p>
            <a:pPr eaLnBrk="1" hangingPunct="1">
              <a:lnSpc>
                <a:spcPct val="90000"/>
              </a:lnSpc>
            </a:pPr>
            <a:endParaRPr lang="en-US" sz="4400" dirty="0">
              <a:latin typeface="Calibri"/>
            </a:endParaRPr>
          </a:p>
          <a:p>
            <a:pPr eaLnBrk="1" hangingPunct="1">
              <a:lnSpc>
                <a:spcPct val="90000"/>
              </a:lnSpc>
            </a:pPr>
            <a:r>
              <a:rPr lang="en-US" sz="4400" b="1" dirty="0">
                <a:latin typeface="Calibri"/>
              </a:rPr>
              <a:t>Next Step: </a:t>
            </a:r>
          </a:p>
          <a:p>
            <a:pPr marL="571500" indent="-571500">
              <a:buFont typeface="Arial" panose="020B0604020202020204" pitchFamily="34" charset="0"/>
              <a:buChar char="•"/>
            </a:pPr>
            <a:r>
              <a:rPr lang="en-US" sz="4400" dirty="0">
                <a:latin typeface="Calibri"/>
              </a:rPr>
              <a:t>Enroll in 3:30 – 5:30 Elective / Enrichment Course: 	https://</a:t>
            </a:r>
            <a:r>
              <a:rPr lang="en-US" sz="4400" dirty="0" err="1">
                <a:latin typeface="Calibri"/>
              </a:rPr>
              <a:t>www.aceraschool.org</a:t>
            </a:r>
            <a:r>
              <a:rPr lang="en-US" sz="4400" dirty="0">
                <a:latin typeface="Calibri"/>
              </a:rPr>
              <a:t>/enrichment-programs/after-school-programs/</a:t>
            </a:r>
          </a:p>
          <a:p>
            <a:pPr marL="571500" indent="-571500">
              <a:buFont typeface="Arial" panose="020B0604020202020204" pitchFamily="34" charset="0"/>
              <a:buChar char="•"/>
            </a:pPr>
            <a:r>
              <a:rPr lang="en-US" sz="4400" dirty="0">
                <a:latin typeface="Calibri"/>
              </a:rPr>
              <a:t>Send an email to </a:t>
            </a:r>
            <a:r>
              <a:rPr lang="en-US" sz="4400" dirty="0" err="1">
                <a:latin typeface="Calibri"/>
              </a:rPr>
              <a:t>popup@aceraschool.org</a:t>
            </a:r>
            <a:r>
              <a:rPr lang="en-US" sz="4400" dirty="0">
                <a:latin typeface="Calibri"/>
              </a:rPr>
              <a:t> with your interest</a:t>
            </a:r>
          </a:p>
          <a:p>
            <a:pPr marL="571500" indent="-571500">
              <a:buFont typeface="Arial" panose="020B0604020202020204" pitchFamily="34" charset="0"/>
              <a:buChar char="•"/>
            </a:pPr>
            <a:r>
              <a:rPr lang="en-US" sz="4400" dirty="0">
                <a:latin typeface="Calibri"/>
              </a:rPr>
              <a:t>Read updates </a:t>
            </a:r>
            <a:r>
              <a:rPr lang="en-US" sz="4400" dirty="0">
                <a:latin typeface="Calibri"/>
                <a:hlinkClick r:id="rId3"/>
              </a:rPr>
              <a:t>https://www.aceraschool.org/remote-learning/popup-extension-school/</a:t>
            </a:r>
            <a:endParaRPr lang="en-US" sz="4400" dirty="0">
              <a:latin typeface="Calibri"/>
            </a:endParaRPr>
          </a:p>
          <a:p>
            <a:pPr marL="571500" indent="-571500" eaLnBrk="1" hangingPunct="1">
              <a:lnSpc>
                <a:spcPct val="90000"/>
              </a:lnSpc>
              <a:buFont typeface="Arial" panose="020B0604020202020204" pitchFamily="34" charset="0"/>
              <a:buChar char="•"/>
            </a:pPr>
            <a:r>
              <a:rPr lang="en-US" sz="4400" dirty="0">
                <a:latin typeface="Calibri"/>
              </a:rPr>
              <a:t>Galvanize others to enroll too!  </a:t>
            </a:r>
          </a:p>
          <a:p>
            <a:pPr eaLnBrk="1" hangingPunct="1">
              <a:lnSpc>
                <a:spcPct val="90000"/>
              </a:lnSpc>
            </a:pPr>
            <a:endParaRPr lang="en-US" sz="4400" dirty="0">
              <a:latin typeface="Calibri"/>
            </a:endParaRPr>
          </a:p>
          <a:p>
            <a:pPr eaLnBrk="1" hangingPunct="1">
              <a:lnSpc>
                <a:spcPct val="90000"/>
              </a:lnSpc>
              <a:buFont typeface="Wingdings" charset="2"/>
              <a:buNone/>
            </a:pPr>
            <a:endParaRPr lang="en-US" sz="4400" dirty="0">
              <a:latin typeface="Corbel" charset="0"/>
            </a:endParaRPr>
          </a:p>
        </p:txBody>
      </p:sp>
      <p:sp>
        <p:nvSpPr>
          <p:cNvPr id="60420" name="Slide Number Placeholder 3"/>
          <p:cNvSpPr>
            <a:spLocks noGrp="1"/>
          </p:cNvSpPr>
          <p:nvPr>
            <p:ph type="sldNum" sz="quarter" idx="4294967295"/>
          </p:nvPr>
        </p:nvSpPr>
        <p:spPr bwMode="auto">
          <a:xfrm>
            <a:off x="19237326" y="12426950"/>
            <a:ext cx="1219200" cy="461626"/>
          </a:xfrm>
          <a:prstGeom prst="rect">
            <a:avLst/>
          </a:prstGeom>
          <a:noFill/>
          <a:ln>
            <a:miter lim="800000"/>
            <a:headEnd/>
            <a:tailEnd/>
          </a:ln>
        </p:spPr>
        <p:txBody>
          <a:bodyPr/>
          <a:lstStyle/>
          <a:p>
            <a:fld id="{E8C7FBE5-F7FB-B34B-BF4E-19789E7A4B94}" type="slidenum">
              <a:rPr lang="en-US">
                <a:latin typeface="Corbel" charset="0"/>
              </a:rPr>
              <a:pPr/>
              <a:t>25</a:t>
            </a:fld>
            <a:endParaRPr lang="en-US">
              <a:latin typeface="Corbel" charset="0"/>
            </a:endParaRPr>
          </a:p>
        </p:txBody>
      </p:sp>
    </p:spTree>
    <p:extLst>
      <p:ext uri="{BB962C8B-B14F-4D97-AF65-F5344CB8AC3E}">
        <p14:creationId xmlns:p14="http://schemas.microsoft.com/office/powerpoint/2010/main" val="30395596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 name="TextBox 11"/>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26</a:t>
            </a:fld>
            <a:endParaRPr/>
          </a:p>
        </p:txBody>
      </p:sp>
      <p:grpSp>
        <p:nvGrpSpPr>
          <p:cNvPr id="277" name="Oval 2"/>
          <p:cNvGrpSpPr/>
          <p:nvPr/>
        </p:nvGrpSpPr>
        <p:grpSpPr>
          <a:xfrm>
            <a:off x="10268687" y="786808"/>
            <a:ext cx="3040913" cy="3040914"/>
            <a:chOff x="0" y="0"/>
            <a:chExt cx="3040912" cy="3040912"/>
          </a:xfrm>
        </p:grpSpPr>
        <p:sp>
          <p:nvSpPr>
            <p:cNvPr id="275" name="Circle"/>
            <p:cNvSpPr/>
            <p:nvPr/>
          </p:nvSpPr>
          <p:spPr>
            <a:xfrm>
              <a:off x="-1" y="-1"/>
              <a:ext cx="3040914" cy="3040914"/>
            </a:xfrm>
            <a:prstGeom prst="ellipse">
              <a:avLst/>
            </a:prstGeom>
            <a:solidFill>
              <a:schemeClr val="accent2"/>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76" name="Text"/>
            <p:cNvSpPr txBox="1"/>
            <p:nvPr/>
          </p:nvSpPr>
          <p:spPr>
            <a:xfrm>
              <a:off x="445331" y="1201685"/>
              <a:ext cx="2150249" cy="6375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a:solidFill>
                    <a:srgbClr val="FFFFFF"/>
                  </a:solidFill>
                </a:defRPr>
              </a:lvl1pPr>
            </a:lstStyle>
            <a:p>
              <a:r>
                <a:t> </a:t>
              </a:r>
            </a:p>
          </p:txBody>
        </p:sp>
      </p:grpSp>
      <p:sp>
        <p:nvSpPr>
          <p:cNvPr id="278" name="TextBox 9"/>
          <p:cNvSpPr txBox="1"/>
          <p:nvPr/>
        </p:nvSpPr>
        <p:spPr>
          <a:xfrm>
            <a:off x="3527215" y="4661444"/>
            <a:ext cx="18149452" cy="14376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ctr">
              <a:lnSpc>
                <a:spcPct val="80000"/>
              </a:lnSpc>
              <a:defRPr sz="8800">
                <a:solidFill>
                  <a:schemeClr val="accent3"/>
                </a:solidFill>
                <a:latin typeface="Tahoma"/>
                <a:ea typeface="Tahoma"/>
                <a:cs typeface="Tahoma"/>
                <a:sym typeface="Tahoma"/>
              </a:defRPr>
            </a:lvl1pPr>
          </a:lstStyle>
          <a:p>
            <a:r>
              <a:t>A New Generation, Fearless &amp; Ready</a:t>
            </a:r>
          </a:p>
        </p:txBody>
      </p:sp>
      <p:sp>
        <p:nvSpPr>
          <p:cNvPr id="279" name="Rectangle 10"/>
          <p:cNvSpPr/>
          <p:nvPr/>
        </p:nvSpPr>
        <p:spPr>
          <a:xfrm>
            <a:off x="10513142" y="6060085"/>
            <a:ext cx="2796458" cy="150987"/>
          </a:xfrm>
          <a:prstGeom prst="rect">
            <a:avLst/>
          </a:prstGeom>
          <a:solidFill>
            <a:schemeClr val="accent1"/>
          </a:solidFill>
          <a:ln w="12700">
            <a:miter lim="400000"/>
          </a:ln>
        </p:spPr>
        <p:txBody>
          <a:bodyPr lIns="45719" rIns="45719" anchor="ctr"/>
          <a:lstStyle/>
          <a:p>
            <a:pPr algn="ctr">
              <a:defRPr>
                <a:solidFill>
                  <a:srgbClr val="FFFFFF"/>
                </a:solidFill>
              </a:defRPr>
            </a:pPr>
            <a:endParaRPr/>
          </a:p>
        </p:txBody>
      </p:sp>
      <p:sp>
        <p:nvSpPr>
          <p:cNvPr id="280" name="TextBox 11"/>
          <p:cNvSpPr txBox="1"/>
          <p:nvPr/>
        </p:nvSpPr>
        <p:spPr>
          <a:xfrm>
            <a:off x="1444624" y="6565554"/>
            <a:ext cx="21488400" cy="548169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lnSpc>
                <a:spcPct val="150000"/>
              </a:lnSpc>
              <a:defRPr sz="4800">
                <a:latin typeface="Tahoma"/>
                <a:ea typeface="Tahoma"/>
                <a:cs typeface="Tahoma"/>
                <a:sym typeface="Tahoma"/>
              </a:defRPr>
            </a:lvl1pPr>
          </a:lstStyle>
          <a:p>
            <a:r>
              <a:rPr dirty="0"/>
              <a:t>Future generations could emerge from their education with early and robust exposure to </a:t>
            </a:r>
            <a:r>
              <a:rPr lang="en-US" dirty="0"/>
              <a:t>real world problem solving and critical thinking skills, robust </a:t>
            </a:r>
            <a:r>
              <a:rPr dirty="0"/>
              <a:t>STEM </a:t>
            </a:r>
            <a:r>
              <a:rPr lang="en-US" dirty="0"/>
              <a:t>knowledge</a:t>
            </a:r>
            <a:r>
              <a:rPr dirty="0"/>
              <a:t>, empowered to bring their talents alive in the real world, and motivated to participate as </a:t>
            </a:r>
            <a:endParaRPr lang="en-US" dirty="0"/>
          </a:p>
          <a:p>
            <a:r>
              <a:rPr dirty="0"/>
              <a:t>citizens, problem solvers, team members, and leaders.</a:t>
            </a:r>
          </a:p>
        </p:txBody>
      </p:sp>
      <p:pic>
        <p:nvPicPr>
          <p:cNvPr id="281" name="Picture 1" descr="Picture 1"/>
          <p:cNvPicPr>
            <a:picLocks noChangeAspect="1"/>
          </p:cNvPicPr>
          <p:nvPr/>
        </p:nvPicPr>
        <p:blipFill>
          <a:blip r:embed="rId3"/>
          <a:stretch>
            <a:fillRect/>
          </a:stretch>
        </p:blipFill>
        <p:spPr>
          <a:xfrm>
            <a:off x="10976343" y="1473715"/>
            <a:ext cx="1625601" cy="1625601"/>
          </a:xfrm>
          <a:prstGeom prst="rect">
            <a:avLst/>
          </a:prstGeom>
          <a:ln w="12700">
            <a:miter lim="400000"/>
          </a:ln>
        </p:spPr>
      </p:pic>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 name="TextBox 11"/>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27</a:t>
            </a:fld>
            <a:endParaRPr/>
          </a:p>
        </p:txBody>
      </p:sp>
      <p:pic>
        <p:nvPicPr>
          <p:cNvPr id="286" name="Picture Placeholder 1" descr="Picture Placeholder 1"/>
          <p:cNvPicPr>
            <a:picLocks noGrp="1" noChangeAspect="1"/>
          </p:cNvPicPr>
          <p:nvPr>
            <p:ph type="pic" idx="13"/>
          </p:nvPr>
        </p:nvPicPr>
        <p:blipFill>
          <a:blip r:embed="rId2"/>
          <a:stretch>
            <a:fillRect/>
          </a:stretch>
        </p:blipFill>
        <p:spPr>
          <a:prstGeom prst="rect">
            <a:avLst/>
          </a:prstGeom>
        </p:spPr>
      </p:pic>
      <p:sp>
        <p:nvSpPr>
          <p:cNvPr id="287" name="TextBox 2"/>
          <p:cNvSpPr txBox="1"/>
          <p:nvPr/>
        </p:nvSpPr>
        <p:spPr>
          <a:xfrm>
            <a:off x="5760720" y="5334000"/>
            <a:ext cx="15413729" cy="34778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i="1"/>
            </a:lvl1pPr>
          </a:lstStyle>
          <a:p>
            <a:pPr algn="ctr"/>
            <a:r>
              <a:rPr lang="en-US" sz="4400" b="1" dirty="0"/>
              <a:t>Contact </a:t>
            </a:r>
            <a:r>
              <a:rPr lang="en-US" sz="4400" b="1" dirty="0">
                <a:hlinkClick r:id="rId3"/>
              </a:rPr>
              <a:t>popup@aceraschool.org</a:t>
            </a:r>
            <a:endParaRPr lang="en-US" sz="4400" b="1" dirty="0"/>
          </a:p>
          <a:p>
            <a:pPr algn="ctr"/>
            <a:r>
              <a:rPr lang="en-US" sz="4400" b="1" dirty="0"/>
              <a:t>For core school program interest </a:t>
            </a:r>
          </a:p>
          <a:p>
            <a:pPr algn="ctr"/>
            <a:r>
              <a:rPr lang="en-US" sz="4400" b="1" dirty="0"/>
              <a:t>and </a:t>
            </a:r>
          </a:p>
          <a:p>
            <a:pPr algn="ctr"/>
            <a:r>
              <a:rPr lang="en-US" sz="4400" b="1" dirty="0"/>
              <a:t>Contact </a:t>
            </a:r>
            <a:r>
              <a:rPr lang="en-US" sz="4400" b="1" dirty="0">
                <a:hlinkClick r:id="rId4"/>
              </a:rPr>
              <a:t>enrichment@aceraschool.org</a:t>
            </a:r>
            <a:r>
              <a:rPr lang="en-US" sz="4400" b="1" dirty="0"/>
              <a:t> </a:t>
            </a:r>
          </a:p>
          <a:p>
            <a:pPr algn="ctr"/>
            <a:r>
              <a:rPr lang="en-US" sz="4400" b="1" dirty="0"/>
              <a:t>For Electives/Enrichment </a:t>
            </a:r>
            <a:r>
              <a:rPr lang="en-US" sz="4400" b="1"/>
              <a:t>course interest</a:t>
            </a:r>
            <a:endParaRPr lang="en-US" sz="4400" b="1" dirty="0"/>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idx="4294967295"/>
          </p:nvPr>
        </p:nvSpPr>
        <p:spPr bwMode="auto">
          <a:noFill/>
        </p:spPr>
        <p:txBody>
          <a:bodyPr/>
          <a:lstStyle/>
          <a:p>
            <a:pPr eaLnBrk="1" hangingPunct="1"/>
            <a:r>
              <a:rPr lang="en-US" dirty="0">
                <a:latin typeface="Calibri"/>
              </a:rPr>
              <a:t>Parent Reflection: Needs, Priorities </a:t>
            </a:r>
            <a:endParaRPr lang="en-US" b="1" i="1" cap="none" dirty="0">
              <a:solidFill>
                <a:srgbClr val="0070C0"/>
              </a:solidFill>
              <a:latin typeface="Calibri"/>
            </a:endParaRPr>
          </a:p>
        </p:txBody>
      </p:sp>
      <p:sp>
        <p:nvSpPr>
          <p:cNvPr id="60419" name="Content Placeholder 2"/>
          <p:cNvSpPr>
            <a:spLocks noGrp="1"/>
          </p:cNvSpPr>
          <p:nvPr>
            <p:ph sz="quarter" idx="4294967295"/>
          </p:nvPr>
        </p:nvSpPr>
        <p:spPr>
          <a:xfrm>
            <a:off x="1218564" y="3200400"/>
            <a:ext cx="22528942" cy="10515600"/>
          </a:xfrm>
        </p:spPr>
        <p:txBody>
          <a:bodyPr>
            <a:normAutofit/>
          </a:bodyPr>
          <a:lstStyle/>
          <a:p>
            <a:r>
              <a:rPr lang="en-US" sz="4400" dirty="0">
                <a:latin typeface="Calibri"/>
              </a:rPr>
              <a:t>What are you most worried about re: your child’s needs and education this spring? </a:t>
            </a:r>
          </a:p>
          <a:p>
            <a:pPr eaLnBrk="1" hangingPunct="1">
              <a:lnSpc>
                <a:spcPct val="90000"/>
              </a:lnSpc>
            </a:pPr>
            <a:r>
              <a:rPr lang="en-US" sz="4400" dirty="0">
                <a:latin typeface="Calibri"/>
              </a:rPr>
              <a:t>What are your top priorities and goals, during a timeframe of remote learning?  </a:t>
            </a:r>
          </a:p>
          <a:p>
            <a:pPr eaLnBrk="1" hangingPunct="1">
              <a:lnSpc>
                <a:spcPct val="90000"/>
              </a:lnSpc>
            </a:pPr>
            <a:endParaRPr lang="en-US" sz="4400" dirty="0">
              <a:latin typeface="Calibri"/>
            </a:endParaRPr>
          </a:p>
          <a:p>
            <a:pPr eaLnBrk="1" hangingPunct="1">
              <a:lnSpc>
                <a:spcPct val="90000"/>
              </a:lnSpc>
            </a:pPr>
            <a:r>
              <a:rPr lang="en-US" sz="4400" b="1" i="1" dirty="0">
                <a:solidFill>
                  <a:srgbClr val="0070C0"/>
                </a:solidFill>
                <a:latin typeface="Calibri"/>
              </a:rPr>
              <a:t>We ran 7 Parent Info Zoom Sessions between April 17-25. Parent comments included . . . . </a:t>
            </a:r>
          </a:p>
          <a:p>
            <a:r>
              <a:rPr lang="en-US" sz="4400" i="1" dirty="0">
                <a:solidFill>
                  <a:srgbClr val="0070C0"/>
                </a:solidFill>
                <a:latin typeface="Calibri"/>
              </a:rPr>
              <a:t>Need to connect with other kids. Choices being sent by public schools are not a fit for my child’s abilities or interests.  Lack of structure at home.  Working parents.  Worry about backslide in writing. Concern about mental health.  A lack of “interest” in and engagement in assignments and options sent for remote school.  One-way content videos are not a good way to learn.  Worry about what will happen next year, if school needs to move to remote learning again</a:t>
            </a:r>
            <a:r>
              <a:rPr lang="en-US" sz="4400" dirty="0">
                <a:latin typeface="Calibri"/>
              </a:rPr>
              <a:t>.</a:t>
            </a:r>
            <a:endParaRPr lang="en-US" sz="4400" dirty="0">
              <a:latin typeface="Corbel" charset="0"/>
            </a:endParaRPr>
          </a:p>
        </p:txBody>
      </p:sp>
      <p:sp>
        <p:nvSpPr>
          <p:cNvPr id="60420" name="Slide Number Placeholder 3"/>
          <p:cNvSpPr>
            <a:spLocks noGrp="1"/>
          </p:cNvSpPr>
          <p:nvPr>
            <p:ph type="sldNum" sz="quarter" idx="4294967295"/>
          </p:nvPr>
        </p:nvSpPr>
        <p:spPr bwMode="auto">
          <a:xfrm>
            <a:off x="19237326" y="12426950"/>
            <a:ext cx="1219200" cy="461626"/>
          </a:xfrm>
          <a:prstGeom prst="rect">
            <a:avLst/>
          </a:prstGeom>
          <a:noFill/>
          <a:ln>
            <a:miter lim="800000"/>
            <a:headEnd/>
            <a:tailEnd/>
          </a:ln>
        </p:spPr>
        <p:txBody>
          <a:bodyPr/>
          <a:lstStyle/>
          <a:p>
            <a:fld id="{E8C7FBE5-F7FB-B34B-BF4E-19789E7A4B94}" type="slidenum">
              <a:rPr lang="en-US">
                <a:latin typeface="Corbel" charset="0"/>
              </a:rPr>
              <a:pPr/>
              <a:t>3</a:t>
            </a:fld>
            <a:endParaRPr lang="en-US">
              <a:latin typeface="Corbel" charset="0"/>
            </a:endParaRPr>
          </a:p>
        </p:txBody>
      </p:sp>
    </p:spTree>
    <p:extLst>
      <p:ext uri="{BB962C8B-B14F-4D97-AF65-F5344CB8AC3E}">
        <p14:creationId xmlns:p14="http://schemas.microsoft.com/office/powerpoint/2010/main" val="38543385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idx="4294967295"/>
          </p:nvPr>
        </p:nvSpPr>
        <p:spPr bwMode="auto">
          <a:noFill/>
        </p:spPr>
        <p:txBody>
          <a:bodyPr/>
          <a:lstStyle/>
          <a:p>
            <a:pPr eaLnBrk="1" hangingPunct="1"/>
            <a:r>
              <a:rPr lang="en-US" dirty="0">
                <a:latin typeface="Calibri"/>
              </a:rPr>
              <a:t>Context: Where is Pop Up School Program Concept Coming From? </a:t>
            </a:r>
            <a:endParaRPr lang="en-US" cap="none" dirty="0">
              <a:latin typeface="Calibri"/>
            </a:endParaRPr>
          </a:p>
        </p:txBody>
      </p:sp>
      <p:sp>
        <p:nvSpPr>
          <p:cNvPr id="60419" name="Content Placeholder 2"/>
          <p:cNvSpPr>
            <a:spLocks noGrp="1"/>
          </p:cNvSpPr>
          <p:nvPr>
            <p:ph sz="quarter" idx="4294967295"/>
          </p:nvPr>
        </p:nvSpPr>
        <p:spPr>
          <a:xfrm>
            <a:off x="1218564" y="3200400"/>
            <a:ext cx="22528942" cy="10515600"/>
          </a:xfrm>
        </p:spPr>
        <p:txBody>
          <a:bodyPr>
            <a:normAutofit/>
          </a:bodyPr>
          <a:lstStyle/>
          <a:p>
            <a:r>
              <a:rPr lang="en-US" sz="4400" dirty="0">
                <a:solidFill>
                  <a:schemeClr val="tx1"/>
                </a:solidFill>
                <a:latin typeface="Calibri"/>
              </a:rPr>
              <a:t>An Arlington MA parent (whose child attended </a:t>
            </a:r>
            <a:r>
              <a:rPr lang="en-US" sz="4400" dirty="0" err="1">
                <a:solidFill>
                  <a:schemeClr val="tx1"/>
                </a:solidFill>
                <a:latin typeface="Calibri"/>
              </a:rPr>
              <a:t>Acera</a:t>
            </a:r>
            <a:r>
              <a:rPr lang="en-US" sz="4400" dirty="0">
                <a:solidFill>
                  <a:schemeClr val="tx1"/>
                </a:solidFill>
                <a:latin typeface="Calibri"/>
              </a:rPr>
              <a:t> School for grades 6-8) reached out to </a:t>
            </a:r>
            <a:r>
              <a:rPr lang="en-US" sz="4400" dirty="0" err="1">
                <a:solidFill>
                  <a:schemeClr val="tx1"/>
                </a:solidFill>
                <a:latin typeface="Calibri"/>
              </a:rPr>
              <a:t>Acera</a:t>
            </a:r>
            <a:r>
              <a:rPr lang="en-US" sz="4400" dirty="0">
                <a:solidFill>
                  <a:schemeClr val="tx1"/>
                </a:solidFill>
                <a:latin typeface="Calibri"/>
              </a:rPr>
              <a:t> on April 15:  Could </a:t>
            </a:r>
            <a:r>
              <a:rPr lang="en-US" sz="4400" dirty="0" err="1">
                <a:solidFill>
                  <a:schemeClr val="tx1"/>
                </a:solidFill>
                <a:latin typeface="Calibri"/>
              </a:rPr>
              <a:t>Acera</a:t>
            </a:r>
            <a:r>
              <a:rPr lang="en-US" sz="4400" dirty="0">
                <a:solidFill>
                  <a:schemeClr val="tx1"/>
                </a:solidFill>
                <a:latin typeface="Calibri"/>
              </a:rPr>
              <a:t> offer a remote schooling program?  </a:t>
            </a:r>
          </a:p>
          <a:p>
            <a:endParaRPr lang="en-US" sz="4400" b="1" i="1" dirty="0">
              <a:solidFill>
                <a:srgbClr val="0070C0"/>
              </a:solidFill>
              <a:latin typeface="Calibri"/>
            </a:endParaRPr>
          </a:p>
          <a:p>
            <a:r>
              <a:rPr lang="en-US" sz="4400" dirty="0">
                <a:latin typeface="Calibri"/>
              </a:rPr>
              <a:t>We envisioned a “Pop Up” extension school approach inspired by:  </a:t>
            </a:r>
          </a:p>
          <a:p>
            <a:pPr marL="742950" indent="-742950">
              <a:buAutoNum type="arabicPeriod"/>
            </a:pPr>
            <a:r>
              <a:rPr lang="en-US" sz="4400" dirty="0">
                <a:latin typeface="Calibri"/>
              </a:rPr>
              <a:t>Our philosophies about effective education, which are based on evidence</a:t>
            </a:r>
          </a:p>
          <a:p>
            <a:pPr marL="742950" indent="-742950">
              <a:buAutoNum type="arabicPeriod"/>
            </a:pPr>
            <a:r>
              <a:rPr lang="en-US" sz="4400" dirty="0">
                <a:latin typeface="Calibri"/>
              </a:rPr>
              <a:t>Our current in-person school program </a:t>
            </a:r>
          </a:p>
          <a:p>
            <a:pPr marL="742950" indent="-742950">
              <a:buAutoNum type="arabicPeriod"/>
            </a:pPr>
            <a:r>
              <a:rPr lang="en-US" sz="4400" dirty="0">
                <a:latin typeface="Calibri"/>
              </a:rPr>
              <a:t>Successes &amp; iterative design in our school day program; </a:t>
            </a:r>
            <a:r>
              <a:rPr lang="en-US" sz="4400" dirty="0" err="1">
                <a:latin typeface="Calibri"/>
              </a:rPr>
              <a:t>Acera</a:t>
            </a:r>
            <a:r>
              <a:rPr lang="en-US" sz="4400" dirty="0">
                <a:latin typeface="Calibri"/>
              </a:rPr>
              <a:t> closed in-person school at 10pm on March 11 and opened as a “remote school” at 8:30am on March 12.  </a:t>
            </a:r>
          </a:p>
          <a:p>
            <a:pPr marL="742950" indent="-742950">
              <a:buAutoNum type="arabicPeriod"/>
            </a:pPr>
            <a:r>
              <a:rPr lang="en-US" sz="4400" dirty="0">
                <a:latin typeface="Calibri"/>
              </a:rPr>
              <a:t>Success in porting our electives, enrichment and camp experiences to remote learning </a:t>
            </a:r>
          </a:p>
        </p:txBody>
      </p:sp>
      <p:sp>
        <p:nvSpPr>
          <p:cNvPr id="60420" name="Slide Number Placeholder 3"/>
          <p:cNvSpPr>
            <a:spLocks noGrp="1"/>
          </p:cNvSpPr>
          <p:nvPr>
            <p:ph type="sldNum" sz="quarter" idx="4294967295"/>
          </p:nvPr>
        </p:nvSpPr>
        <p:spPr bwMode="auto">
          <a:xfrm>
            <a:off x="19237326" y="12426950"/>
            <a:ext cx="1219200" cy="461626"/>
          </a:xfrm>
          <a:prstGeom prst="rect">
            <a:avLst/>
          </a:prstGeom>
          <a:noFill/>
          <a:ln>
            <a:miter lim="800000"/>
            <a:headEnd/>
            <a:tailEnd/>
          </a:ln>
        </p:spPr>
        <p:txBody>
          <a:bodyPr/>
          <a:lstStyle/>
          <a:p>
            <a:fld id="{E8C7FBE5-F7FB-B34B-BF4E-19789E7A4B94}" type="slidenum">
              <a:rPr lang="en-US">
                <a:latin typeface="Corbel" charset="0"/>
              </a:rPr>
              <a:pPr/>
              <a:t>4</a:t>
            </a:fld>
            <a:endParaRPr lang="en-US">
              <a:latin typeface="Corbel" charset="0"/>
            </a:endParaRPr>
          </a:p>
        </p:txBody>
      </p:sp>
    </p:spTree>
    <p:extLst>
      <p:ext uri="{BB962C8B-B14F-4D97-AF65-F5344CB8AC3E}">
        <p14:creationId xmlns:p14="http://schemas.microsoft.com/office/powerpoint/2010/main" val="35337357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idx="4294967295"/>
          </p:nvPr>
        </p:nvSpPr>
        <p:spPr bwMode="auto">
          <a:noFill/>
        </p:spPr>
        <p:txBody>
          <a:bodyPr/>
          <a:lstStyle/>
          <a:p>
            <a:pPr eaLnBrk="1" hangingPunct="1"/>
            <a:r>
              <a:rPr lang="en-US" dirty="0">
                <a:latin typeface="Calibri"/>
              </a:rPr>
              <a:t>Context: What is being explored? </a:t>
            </a:r>
            <a:endParaRPr lang="en-US" cap="none" dirty="0">
              <a:latin typeface="Calibri"/>
            </a:endParaRPr>
          </a:p>
        </p:txBody>
      </p:sp>
      <p:sp>
        <p:nvSpPr>
          <p:cNvPr id="60419" name="Content Placeholder 2"/>
          <p:cNvSpPr>
            <a:spLocks noGrp="1"/>
          </p:cNvSpPr>
          <p:nvPr>
            <p:ph sz="quarter" idx="4294967295"/>
          </p:nvPr>
        </p:nvSpPr>
        <p:spPr>
          <a:xfrm>
            <a:off x="1218564" y="3200400"/>
            <a:ext cx="22528942" cy="10515600"/>
          </a:xfrm>
        </p:spPr>
        <p:txBody>
          <a:bodyPr>
            <a:normAutofit/>
          </a:bodyPr>
          <a:lstStyle/>
          <a:p>
            <a:r>
              <a:rPr lang="en-US" sz="4400" b="1" dirty="0">
                <a:latin typeface="Calibri"/>
              </a:rPr>
              <a:t>A Pop-Up </a:t>
            </a:r>
            <a:r>
              <a:rPr lang="en-US" sz="4400" b="1" dirty="0" err="1">
                <a:latin typeface="Calibri"/>
              </a:rPr>
              <a:t>Acera</a:t>
            </a:r>
            <a:r>
              <a:rPr lang="en-US" sz="4400" b="1" dirty="0">
                <a:latin typeface="Calibri"/>
              </a:rPr>
              <a:t> Extension / Remote School Program went LIVE Monday April 27 </a:t>
            </a:r>
          </a:p>
          <a:p>
            <a:r>
              <a:rPr lang="en-US" sz="4400" b="1" i="1" dirty="0">
                <a:solidFill>
                  <a:srgbClr val="0070C0"/>
                </a:solidFill>
                <a:latin typeface="Calibri"/>
              </a:rPr>
              <a:t>Intent: pilot a model which could be employed elsewhere, if needed, next school year  </a:t>
            </a:r>
          </a:p>
          <a:p>
            <a:endParaRPr lang="en-US" sz="4400" dirty="0">
              <a:latin typeface="Calibri"/>
            </a:endParaRPr>
          </a:p>
          <a:p>
            <a:r>
              <a:rPr lang="en-US" sz="4400" dirty="0">
                <a:latin typeface="Calibri"/>
              </a:rPr>
              <a:t>Components:  	Core Classroom Program – 2 Classes </a:t>
            </a:r>
            <a:r>
              <a:rPr lang="en-US" sz="4400" b="1" u="sng" dirty="0">
                <a:latin typeface="Calibri"/>
              </a:rPr>
              <a:t>Grade 6/7 </a:t>
            </a:r>
            <a:r>
              <a:rPr lang="en-US" sz="4400" dirty="0">
                <a:latin typeface="Calibri"/>
              </a:rPr>
              <a:t>and </a:t>
            </a:r>
            <a:r>
              <a:rPr lang="en-US" sz="4400" b="1" u="sng" dirty="0">
                <a:latin typeface="Calibri"/>
              </a:rPr>
              <a:t>Grade 8/9/10</a:t>
            </a:r>
          </a:p>
          <a:p>
            <a:r>
              <a:rPr lang="en-US" sz="4400" dirty="0">
                <a:latin typeface="Calibri"/>
              </a:rPr>
              <a:t>		Afternoon Electives Courses 3:30-5:30 </a:t>
            </a:r>
          </a:p>
          <a:p>
            <a:r>
              <a:rPr lang="en-US" sz="4400" dirty="0">
                <a:latin typeface="Calibri"/>
              </a:rPr>
              <a:t>		Parent Galvanizers who coalesce a new cohort? We could launch </a:t>
            </a:r>
            <a:r>
              <a:rPr lang="en-US" sz="4400" dirty="0" err="1">
                <a:latin typeface="Calibri"/>
              </a:rPr>
              <a:t>add’l</a:t>
            </a:r>
            <a:r>
              <a:rPr lang="en-US" sz="4400" dirty="0">
                <a:latin typeface="Calibri"/>
              </a:rPr>
              <a:t> class(es)</a:t>
            </a:r>
          </a:p>
          <a:p>
            <a:endParaRPr lang="en-US" sz="4400" dirty="0">
              <a:latin typeface="Calibri"/>
            </a:endParaRPr>
          </a:p>
          <a:p>
            <a:r>
              <a:rPr lang="en-US" sz="4400" b="1" dirty="0">
                <a:latin typeface="Calibri"/>
              </a:rPr>
              <a:t>Advocacy Efforts Can Happen Concurrently re: Outreach to Public Schools</a:t>
            </a:r>
          </a:p>
          <a:p>
            <a:r>
              <a:rPr lang="en-US" sz="4400" dirty="0">
                <a:latin typeface="Calibri"/>
              </a:rPr>
              <a:t>Concept:   	This </a:t>
            </a:r>
            <a:r>
              <a:rPr lang="en-US" sz="4400" i="1" dirty="0">
                <a:latin typeface="Calibri"/>
              </a:rPr>
              <a:t>could</a:t>
            </a:r>
            <a:r>
              <a:rPr lang="en-US" sz="4400" dirty="0">
                <a:latin typeface="Calibri"/>
              </a:rPr>
              <a:t> be thought of as a small pilot test of a novel remote ed approach </a:t>
            </a:r>
          </a:p>
          <a:p>
            <a:r>
              <a:rPr lang="en-US" sz="4400" dirty="0">
                <a:latin typeface="Calibri"/>
              </a:rPr>
              <a:t>		Would a public school district be willing to consider learning about partnering			with </a:t>
            </a:r>
            <a:r>
              <a:rPr lang="en-US" sz="4400" dirty="0" err="1">
                <a:latin typeface="Calibri"/>
              </a:rPr>
              <a:t>Acera</a:t>
            </a:r>
            <a:r>
              <a:rPr lang="en-US" sz="4400" dirty="0">
                <a:latin typeface="Calibri"/>
              </a:rPr>
              <a:t> to engage a Pop Up remote schooling approach, modeled after this? </a:t>
            </a:r>
          </a:p>
          <a:p>
            <a:r>
              <a:rPr lang="en-US" sz="4400" i="1" dirty="0">
                <a:solidFill>
                  <a:srgbClr val="0070C0"/>
                </a:solidFill>
                <a:latin typeface="Calibri"/>
              </a:rPr>
              <a:t>		** Roy Belson, former Medford Schools Superintendent sees potential </a:t>
            </a:r>
          </a:p>
          <a:p>
            <a:pPr eaLnBrk="1" hangingPunct="1">
              <a:lnSpc>
                <a:spcPct val="90000"/>
              </a:lnSpc>
              <a:buFont typeface="Wingdings" charset="2"/>
              <a:buNone/>
            </a:pPr>
            <a:endParaRPr lang="en-US" sz="4400" dirty="0">
              <a:latin typeface="Corbel" charset="0"/>
            </a:endParaRPr>
          </a:p>
        </p:txBody>
      </p:sp>
      <p:sp>
        <p:nvSpPr>
          <p:cNvPr id="60420" name="Slide Number Placeholder 3"/>
          <p:cNvSpPr>
            <a:spLocks noGrp="1"/>
          </p:cNvSpPr>
          <p:nvPr>
            <p:ph type="sldNum" sz="quarter" idx="4294967295"/>
          </p:nvPr>
        </p:nvSpPr>
        <p:spPr bwMode="auto">
          <a:xfrm>
            <a:off x="19237326" y="12426950"/>
            <a:ext cx="1219200" cy="461626"/>
          </a:xfrm>
          <a:prstGeom prst="rect">
            <a:avLst/>
          </a:prstGeom>
          <a:noFill/>
          <a:ln>
            <a:miter lim="800000"/>
            <a:headEnd/>
            <a:tailEnd/>
          </a:ln>
        </p:spPr>
        <p:txBody>
          <a:bodyPr/>
          <a:lstStyle/>
          <a:p>
            <a:fld id="{E8C7FBE5-F7FB-B34B-BF4E-19789E7A4B94}" type="slidenum">
              <a:rPr lang="en-US">
                <a:latin typeface="Corbel" charset="0"/>
              </a:rPr>
              <a:pPr/>
              <a:t>5</a:t>
            </a:fld>
            <a:endParaRPr lang="en-US">
              <a:latin typeface="Corbel" charset="0"/>
            </a:endParaRPr>
          </a:p>
        </p:txBody>
      </p:sp>
    </p:spTree>
    <p:extLst>
      <p:ext uri="{BB962C8B-B14F-4D97-AF65-F5344CB8AC3E}">
        <p14:creationId xmlns:p14="http://schemas.microsoft.com/office/powerpoint/2010/main" val="25461157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5"/>
          <p:cNvSpPr>
            <a:spLocks noGrp="1"/>
          </p:cNvSpPr>
          <p:nvPr>
            <p:ph type="pic" idx="2"/>
          </p:nvPr>
        </p:nvSpPr>
        <p:spPr>
          <a:xfrm>
            <a:off x="6347" y="3247442"/>
            <a:ext cx="6091326" cy="4710545"/>
          </a:xfrm>
          <a:prstGeom prst="rect">
            <a:avLst/>
          </a:prstGeom>
        </p:spPr>
        <p:txBody>
          <a:bodyPr spcFirstLastPara="1" vert="horz" wrap="square" lIns="91378" tIns="45676" rIns="91378" bIns="45676" rtlCol="0" anchor="t" anchorCtr="0">
            <a:noAutofit/>
          </a:bodyPr>
          <a:lstStyle/>
          <a:p>
            <a:endParaRPr/>
          </a:p>
        </p:txBody>
      </p:sp>
      <p:sp>
        <p:nvSpPr>
          <p:cNvPr id="120" name="Google Shape;120;p25"/>
          <p:cNvSpPr>
            <a:spLocks noGrp="1"/>
          </p:cNvSpPr>
          <p:nvPr>
            <p:ph type="pic" idx="3"/>
          </p:nvPr>
        </p:nvSpPr>
        <p:spPr>
          <a:xfrm>
            <a:off x="6097584" y="3247442"/>
            <a:ext cx="6091326" cy="4710545"/>
          </a:xfrm>
          <a:prstGeom prst="rect">
            <a:avLst/>
          </a:prstGeom>
        </p:spPr>
        <p:txBody>
          <a:bodyPr spcFirstLastPara="1" vert="horz" wrap="square" lIns="91378" tIns="45676" rIns="91378" bIns="45676" rtlCol="0" anchor="t" anchorCtr="0">
            <a:noAutofit/>
          </a:bodyPr>
          <a:lstStyle/>
          <a:p>
            <a:endParaRPr/>
          </a:p>
        </p:txBody>
      </p:sp>
      <p:sp>
        <p:nvSpPr>
          <p:cNvPr id="121" name="Google Shape;121;p25"/>
          <p:cNvSpPr>
            <a:spLocks noGrp="1"/>
          </p:cNvSpPr>
          <p:nvPr>
            <p:ph type="pic" idx="4"/>
          </p:nvPr>
        </p:nvSpPr>
        <p:spPr>
          <a:xfrm>
            <a:off x="12188822" y="3247442"/>
            <a:ext cx="6091326" cy="4710545"/>
          </a:xfrm>
          <a:prstGeom prst="rect">
            <a:avLst/>
          </a:prstGeom>
        </p:spPr>
        <p:txBody>
          <a:bodyPr spcFirstLastPara="1" vert="horz" wrap="square" lIns="91378" tIns="45676" rIns="91378" bIns="45676" rtlCol="0" anchor="t" anchorCtr="0">
            <a:noAutofit/>
          </a:bodyPr>
          <a:lstStyle/>
          <a:p>
            <a:endParaRPr/>
          </a:p>
        </p:txBody>
      </p:sp>
      <p:sp>
        <p:nvSpPr>
          <p:cNvPr id="122" name="Google Shape;122;p25"/>
          <p:cNvSpPr>
            <a:spLocks noGrp="1"/>
          </p:cNvSpPr>
          <p:nvPr>
            <p:ph type="pic" idx="5"/>
          </p:nvPr>
        </p:nvSpPr>
        <p:spPr>
          <a:xfrm>
            <a:off x="18280062" y="3247442"/>
            <a:ext cx="6091326" cy="4710545"/>
          </a:xfrm>
          <a:prstGeom prst="rect">
            <a:avLst/>
          </a:prstGeom>
        </p:spPr>
        <p:txBody>
          <a:bodyPr spcFirstLastPara="1" vert="horz" wrap="square" lIns="91378" tIns="45676" rIns="91378" bIns="45676" rtlCol="0" anchor="t" anchorCtr="0">
            <a:noAutofit/>
          </a:bodyPr>
          <a:lstStyle/>
          <a:p>
            <a:endParaRPr/>
          </a:p>
        </p:txBody>
      </p:sp>
      <p:pic>
        <p:nvPicPr>
          <p:cNvPr id="123" name="Google Shape;123;p25"/>
          <p:cNvPicPr preferRelativeResize="0"/>
          <p:nvPr/>
        </p:nvPicPr>
        <p:blipFill>
          <a:blip r:embed="rId3">
            <a:alphaModFix/>
          </a:blip>
          <a:stretch>
            <a:fillRect/>
          </a:stretch>
        </p:blipFill>
        <p:spPr>
          <a:xfrm>
            <a:off x="6345" y="7144"/>
            <a:ext cx="24358609" cy="13708856"/>
          </a:xfrm>
          <a:prstGeom prst="rect">
            <a:avLst/>
          </a:prstGeom>
          <a:noFill/>
          <a:ln>
            <a:noFill/>
          </a:ln>
        </p:spPr>
      </p:pic>
    </p:spTree>
    <p:extLst>
      <p:ext uri="{BB962C8B-B14F-4D97-AF65-F5344CB8AC3E}">
        <p14:creationId xmlns:p14="http://schemas.microsoft.com/office/powerpoint/2010/main" val="12548817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2"/>
          <p:cNvSpPr>
            <a:spLocks noGrp="1"/>
          </p:cNvSpPr>
          <p:nvPr>
            <p:ph type="title"/>
          </p:nvPr>
        </p:nvSpPr>
        <p:spPr bwMode="auto"/>
        <p:txBody>
          <a:bodyPr/>
          <a:lstStyle/>
          <a:p>
            <a:r>
              <a:rPr lang="en-US" cap="none" dirty="0">
                <a:latin typeface="Tahoma" panose="020B0604030504040204" pitchFamily="34" charset="0"/>
                <a:ea typeface="Tahoma" panose="020B0604030504040204" pitchFamily="34" charset="0"/>
                <a:cs typeface="Tahoma" panose="020B0604030504040204" pitchFamily="34" charset="0"/>
              </a:rPr>
              <a:t>POP UP EXTENSION SCHOOL PROGRAM MISSION</a:t>
            </a:r>
          </a:p>
        </p:txBody>
      </p:sp>
      <p:sp>
        <p:nvSpPr>
          <p:cNvPr id="14339" name="Content Placeholder 3"/>
          <p:cNvSpPr>
            <a:spLocks noGrp="1"/>
          </p:cNvSpPr>
          <p:nvPr>
            <p:ph idx="1"/>
          </p:nvPr>
        </p:nvSpPr>
        <p:spPr>
          <a:xfrm>
            <a:off x="2521527" y="2835276"/>
            <a:ext cx="20623663" cy="10448683"/>
          </a:xfrm>
        </p:spPr>
        <p:txBody>
          <a:bodyPr>
            <a:normAutofit/>
          </a:bodyPr>
          <a:lstStyle/>
          <a:p>
            <a:pPr>
              <a:lnSpc>
                <a:spcPct val="80000"/>
              </a:lnSpc>
              <a:spcBef>
                <a:spcPct val="0"/>
              </a:spcBef>
              <a:buFont typeface="Wingdings" charset="2"/>
              <a:buNone/>
            </a:pPr>
            <a:r>
              <a:rPr lang="en-US" sz="4000" dirty="0">
                <a:solidFill>
                  <a:srgbClr val="008000"/>
                </a:solidFill>
                <a:latin typeface="Tahoma" panose="020B0604030504040204" pitchFamily="34" charset="0"/>
                <a:ea typeface="Tahoma" panose="020B0604030504040204" pitchFamily="34" charset="0"/>
                <a:cs typeface="Tahoma" panose="020B0604030504040204" pitchFamily="34" charset="0"/>
              </a:rPr>
              <a:t>ENABLE STUDENTS TO CONNECT, ENGAGE, AND LEARN VIA REMOTE SCHOOLING</a:t>
            </a:r>
          </a:p>
          <a:p>
            <a:pPr lvl="1">
              <a:lnSpc>
                <a:spcPct val="80000"/>
              </a:lnSpc>
              <a:spcBef>
                <a:spcPct val="0"/>
              </a:spcBef>
            </a:pPr>
            <a:endParaRPr lang="en-US" sz="4000" b="1" dirty="0">
              <a:solidFill>
                <a:schemeClr val="accent1"/>
              </a:solidFill>
              <a:latin typeface="Tahoma" panose="020B0604030504040204" pitchFamily="34" charset="0"/>
              <a:ea typeface="Tahoma" panose="020B0604030504040204" pitchFamily="34" charset="0"/>
              <a:cs typeface="Tahoma" panose="020B0604030504040204" pitchFamily="34" charset="0"/>
            </a:endParaRPr>
          </a:p>
          <a:p>
            <a:pPr lvl="1">
              <a:lnSpc>
                <a:spcPct val="80000"/>
              </a:lnSpc>
              <a:spcBef>
                <a:spcPct val="0"/>
              </a:spcBef>
            </a:pPr>
            <a:r>
              <a:rPr lang="en-US" sz="4000" dirty="0">
                <a:latin typeface="Tahoma" panose="020B0604030504040204" pitchFamily="34" charset="0"/>
                <a:ea typeface="Tahoma" panose="020B0604030504040204" pitchFamily="34" charset="0"/>
                <a:cs typeface="Tahoma" panose="020B0604030504040204" pitchFamily="34" charset="0"/>
              </a:rPr>
              <a:t>Safeguard the </a:t>
            </a:r>
            <a:r>
              <a:rPr lang="en-US" sz="4000" b="1" dirty="0">
                <a:solidFill>
                  <a:srgbClr val="663300"/>
                </a:solidFill>
                <a:latin typeface="Tahoma" panose="020B0604030504040204" pitchFamily="34" charset="0"/>
                <a:ea typeface="Tahoma" panose="020B0604030504040204" pitchFamily="34" charset="0"/>
                <a:cs typeface="Tahoma" panose="020B0604030504040204" pitchFamily="34" charset="0"/>
              </a:rPr>
              <a:t>spirit and innate curiosity </a:t>
            </a:r>
            <a:r>
              <a:rPr lang="en-US" sz="4000" dirty="0">
                <a:latin typeface="Tahoma" panose="020B0604030504040204" pitchFamily="34" charset="0"/>
                <a:ea typeface="Tahoma" panose="020B0604030504040204" pitchFamily="34" charset="0"/>
                <a:cs typeface="Tahoma" panose="020B0604030504040204" pitchFamily="34" charset="0"/>
              </a:rPr>
              <a:t>of each child</a:t>
            </a:r>
          </a:p>
          <a:p>
            <a:pPr lvl="1">
              <a:lnSpc>
                <a:spcPct val="80000"/>
              </a:lnSpc>
              <a:spcBef>
                <a:spcPct val="0"/>
              </a:spcBef>
            </a:pPr>
            <a:endParaRPr lang="en-US" sz="4000" dirty="0">
              <a:latin typeface="Tahoma" panose="020B0604030504040204" pitchFamily="34" charset="0"/>
              <a:ea typeface="Tahoma" panose="020B0604030504040204" pitchFamily="34" charset="0"/>
              <a:cs typeface="Tahoma" panose="020B0604030504040204" pitchFamily="34" charset="0"/>
            </a:endParaRPr>
          </a:p>
          <a:p>
            <a:pPr lvl="1">
              <a:lnSpc>
                <a:spcPct val="80000"/>
              </a:lnSpc>
              <a:spcBef>
                <a:spcPct val="0"/>
              </a:spcBef>
            </a:pPr>
            <a:r>
              <a:rPr lang="en-US" sz="4000" dirty="0">
                <a:latin typeface="Tahoma" panose="020B0604030504040204" pitchFamily="34" charset="0"/>
                <a:ea typeface="Tahoma" panose="020B0604030504040204" pitchFamily="34" charset="0"/>
                <a:cs typeface="Tahoma" panose="020B0604030504040204" pitchFamily="34" charset="0"/>
              </a:rPr>
              <a:t>Focus on </a:t>
            </a:r>
            <a:r>
              <a:rPr lang="en-US" sz="4000" b="1" dirty="0">
                <a:solidFill>
                  <a:srgbClr val="0000FF"/>
                </a:solidFill>
                <a:latin typeface="Tahoma" panose="020B0604030504040204" pitchFamily="34" charset="0"/>
                <a:ea typeface="Tahoma" panose="020B0604030504040204" pitchFamily="34" charset="0"/>
                <a:cs typeface="Tahoma" panose="020B0604030504040204" pitchFamily="34" charset="0"/>
              </a:rPr>
              <a:t>inquiry,</a:t>
            </a:r>
            <a:r>
              <a:rPr lang="en-US" sz="4000" dirty="0">
                <a:latin typeface="Tahoma" panose="020B0604030504040204" pitchFamily="34" charset="0"/>
                <a:ea typeface="Tahoma" panose="020B0604030504040204" pitchFamily="34" charset="0"/>
                <a:cs typeface="Tahoma" panose="020B0604030504040204" pitchFamily="34" charset="0"/>
              </a:rPr>
              <a:t> creativity, and complex thinking</a:t>
            </a:r>
          </a:p>
          <a:p>
            <a:pPr lvl="1">
              <a:lnSpc>
                <a:spcPct val="80000"/>
              </a:lnSpc>
              <a:spcBef>
                <a:spcPct val="0"/>
              </a:spcBef>
              <a:buNone/>
            </a:pPr>
            <a:endParaRPr lang="en-US" sz="4000" dirty="0">
              <a:latin typeface="Tahoma" panose="020B0604030504040204" pitchFamily="34" charset="0"/>
              <a:ea typeface="Tahoma" panose="020B0604030504040204" pitchFamily="34" charset="0"/>
              <a:cs typeface="Tahoma" panose="020B0604030504040204" pitchFamily="34" charset="0"/>
            </a:endParaRPr>
          </a:p>
          <a:p>
            <a:pPr lvl="1">
              <a:lnSpc>
                <a:spcPct val="80000"/>
              </a:lnSpc>
              <a:spcBef>
                <a:spcPct val="0"/>
              </a:spcBef>
            </a:pPr>
            <a:r>
              <a:rPr lang="en-US" sz="4000" dirty="0">
                <a:latin typeface="Tahoma" panose="020B0604030504040204" pitchFamily="34" charset="0"/>
                <a:ea typeface="Tahoma" panose="020B0604030504040204" pitchFamily="34" charset="0"/>
                <a:cs typeface="Tahoma" panose="020B0604030504040204" pitchFamily="34" charset="0"/>
              </a:rPr>
              <a:t>Emphasize </a:t>
            </a:r>
            <a:r>
              <a:rPr lang="en-US" sz="4000" b="1" dirty="0">
                <a:latin typeface="Tahoma" panose="020B0604030504040204" pitchFamily="34" charset="0"/>
                <a:ea typeface="Tahoma" panose="020B0604030504040204" pitchFamily="34" charset="0"/>
                <a:cs typeface="Tahoma" panose="020B0604030504040204" pitchFamily="34" charset="0"/>
              </a:rPr>
              <a:t>STEM </a:t>
            </a:r>
            <a:r>
              <a:rPr lang="en-US" sz="4000" dirty="0">
                <a:latin typeface="Tahoma" panose="020B0604030504040204" pitchFamily="34" charset="0"/>
                <a:ea typeface="Tahoma" panose="020B0604030504040204" pitchFamily="34" charset="0"/>
                <a:cs typeface="Tahoma" panose="020B0604030504040204" pitchFamily="34" charset="0"/>
              </a:rPr>
              <a:t>learning areas, developing native capacity</a:t>
            </a:r>
          </a:p>
          <a:p>
            <a:pPr lvl="1">
              <a:lnSpc>
                <a:spcPct val="80000"/>
              </a:lnSpc>
              <a:spcBef>
                <a:spcPct val="0"/>
              </a:spcBef>
              <a:buNone/>
            </a:pPr>
            <a:endParaRPr lang="en-US" sz="4000" dirty="0">
              <a:latin typeface="Tahoma" panose="020B0604030504040204" pitchFamily="34" charset="0"/>
              <a:ea typeface="Tahoma" panose="020B0604030504040204" pitchFamily="34" charset="0"/>
              <a:cs typeface="Tahoma" panose="020B0604030504040204" pitchFamily="34" charset="0"/>
            </a:endParaRPr>
          </a:p>
          <a:p>
            <a:pPr lvl="1">
              <a:lnSpc>
                <a:spcPct val="80000"/>
              </a:lnSpc>
              <a:spcBef>
                <a:spcPct val="0"/>
              </a:spcBef>
            </a:pPr>
            <a:r>
              <a:rPr lang="en-US" sz="4000" dirty="0">
                <a:latin typeface="Tahoma" panose="020B0604030504040204" pitchFamily="34" charset="0"/>
                <a:ea typeface="Tahoma" panose="020B0604030504040204" pitchFamily="34" charset="0"/>
                <a:cs typeface="Tahoma" panose="020B0604030504040204" pitchFamily="34" charset="0"/>
              </a:rPr>
              <a:t>Enable student’s to </a:t>
            </a:r>
            <a:r>
              <a:rPr lang="en-US" sz="4000" b="1" dirty="0">
                <a:solidFill>
                  <a:srgbClr val="FF0000"/>
                </a:solidFill>
                <a:latin typeface="Tahoma" panose="020B0604030504040204" pitchFamily="34" charset="0"/>
                <a:ea typeface="Tahoma" panose="020B0604030504040204" pitchFamily="34" charset="0"/>
                <a:cs typeface="Tahoma" panose="020B0604030504040204" pitchFamily="34" charset="0"/>
              </a:rPr>
              <a:t>pursue their passions</a:t>
            </a:r>
            <a:r>
              <a:rPr lang="en-US" sz="4000" dirty="0">
                <a:latin typeface="Tahoma" panose="020B0604030504040204" pitchFamily="34" charset="0"/>
                <a:ea typeface="Tahoma" panose="020B0604030504040204" pitchFamily="34" charset="0"/>
                <a:cs typeface="Tahoma" panose="020B0604030504040204" pitchFamily="34" charset="0"/>
              </a:rPr>
              <a:t> and talents. Provide a </a:t>
            </a:r>
            <a:r>
              <a:rPr lang="en-US" sz="4000" b="1" dirty="0">
                <a:solidFill>
                  <a:srgbClr val="663300"/>
                </a:solidFill>
                <a:latin typeface="Tahoma" panose="020B0604030504040204" pitchFamily="34" charset="0"/>
                <a:ea typeface="Tahoma" panose="020B0604030504040204" pitchFamily="34" charset="0"/>
                <a:cs typeface="Tahoma" panose="020B0604030504040204" pitchFamily="34" charset="0"/>
              </a:rPr>
              <a:t>runway </a:t>
            </a:r>
            <a:r>
              <a:rPr lang="en-US" sz="4000" dirty="0">
                <a:latin typeface="Tahoma" panose="020B0604030504040204" pitchFamily="34" charset="0"/>
                <a:ea typeface="Tahoma" panose="020B0604030504040204" pitchFamily="34" charset="0"/>
                <a:cs typeface="Tahoma" panose="020B0604030504040204" pitchFamily="34" charset="0"/>
              </a:rPr>
              <a:t>for</a:t>
            </a:r>
          </a:p>
          <a:p>
            <a:pPr lvl="1">
              <a:lnSpc>
                <a:spcPct val="80000"/>
              </a:lnSpc>
              <a:spcBef>
                <a:spcPct val="0"/>
              </a:spcBef>
            </a:pPr>
            <a:r>
              <a:rPr lang="en-US" sz="4000" dirty="0">
                <a:latin typeface="Tahoma" panose="020B0604030504040204" pitchFamily="34" charset="0"/>
                <a:ea typeface="Tahoma" panose="020B0604030504040204" pitchFamily="34" charset="0"/>
                <a:cs typeface="Tahoma" panose="020B0604030504040204" pitchFamily="34" charset="0"/>
              </a:rPr>
              <a:t>learning so that students can fulfill their potential.</a:t>
            </a:r>
          </a:p>
          <a:p>
            <a:pPr lvl="1">
              <a:lnSpc>
                <a:spcPct val="80000"/>
              </a:lnSpc>
              <a:spcBef>
                <a:spcPct val="0"/>
              </a:spcBef>
            </a:pPr>
            <a:endParaRPr lang="en-US" sz="4000" dirty="0">
              <a:latin typeface="Tahoma" panose="020B0604030504040204" pitchFamily="34" charset="0"/>
              <a:ea typeface="Tahoma" panose="020B0604030504040204" pitchFamily="34" charset="0"/>
              <a:cs typeface="Tahoma" panose="020B0604030504040204" pitchFamily="34" charset="0"/>
            </a:endParaRPr>
          </a:p>
          <a:p>
            <a:pPr lvl="1">
              <a:lnSpc>
                <a:spcPct val="80000"/>
              </a:lnSpc>
              <a:spcBef>
                <a:spcPct val="0"/>
              </a:spcBef>
            </a:pPr>
            <a:r>
              <a:rPr lang="en-US" sz="4000" dirty="0">
                <a:latin typeface="Tahoma" panose="020B0604030504040204" pitchFamily="34" charset="0"/>
                <a:ea typeface="Tahoma" panose="020B0604030504040204" pitchFamily="34" charset="0"/>
                <a:cs typeface="Tahoma" panose="020B0604030504040204" pitchFamily="34" charset="0"/>
              </a:rPr>
              <a:t>Leverage </a:t>
            </a:r>
            <a:r>
              <a:rPr lang="en-US" sz="4000" dirty="0" err="1">
                <a:latin typeface="Tahoma" panose="020B0604030504040204" pitchFamily="34" charset="0"/>
                <a:ea typeface="Tahoma" panose="020B0604030504040204" pitchFamily="34" charset="0"/>
                <a:cs typeface="Tahoma" panose="020B0604030504040204" pitchFamily="34" charset="0"/>
              </a:rPr>
              <a:t>Acera’s</a:t>
            </a:r>
            <a:r>
              <a:rPr lang="en-US" sz="4000" dirty="0">
                <a:latin typeface="Tahoma" panose="020B0604030504040204" pitchFamily="34" charset="0"/>
                <a:ea typeface="Tahoma" panose="020B0604030504040204" pitchFamily="34" charset="0"/>
                <a:cs typeface="Tahoma" panose="020B0604030504040204" pitchFamily="34" charset="0"/>
              </a:rPr>
              <a:t> lab school approach and define a novel way to </a:t>
            </a:r>
          </a:p>
          <a:p>
            <a:pPr lvl="1">
              <a:lnSpc>
                <a:spcPct val="80000"/>
              </a:lnSpc>
              <a:spcBef>
                <a:spcPct val="0"/>
              </a:spcBef>
            </a:pPr>
            <a:r>
              <a:rPr lang="en-US" sz="4000" dirty="0">
                <a:latin typeface="Tahoma" panose="020B0604030504040204" pitchFamily="34" charset="0"/>
                <a:ea typeface="Tahoma" panose="020B0604030504040204" pitchFamily="34" charset="0"/>
                <a:cs typeface="Tahoma" panose="020B0604030504040204" pitchFamily="34" charset="0"/>
              </a:rPr>
              <a:t>innovate a highly effective pop-up extension school amid the COVID crisis. </a:t>
            </a:r>
          </a:p>
          <a:p>
            <a:pPr lvl="1">
              <a:lnSpc>
                <a:spcPct val="80000"/>
              </a:lnSpc>
              <a:spcBef>
                <a:spcPct val="0"/>
              </a:spcBef>
            </a:pPr>
            <a:endParaRPr lang="en-US" sz="4000" dirty="0">
              <a:latin typeface="Tahoma" panose="020B0604030504040204" pitchFamily="34" charset="0"/>
              <a:ea typeface="Tahoma" panose="020B0604030504040204" pitchFamily="34" charset="0"/>
              <a:cs typeface="Tahoma" panose="020B0604030504040204" pitchFamily="34" charset="0"/>
            </a:endParaRPr>
          </a:p>
          <a:p>
            <a:pPr lvl="1">
              <a:lnSpc>
                <a:spcPct val="80000"/>
              </a:lnSpc>
              <a:spcBef>
                <a:spcPct val="0"/>
              </a:spcBef>
            </a:pPr>
            <a:r>
              <a:rPr lang="en-US" sz="4000" dirty="0">
                <a:latin typeface="Tahoma" panose="020B0604030504040204" pitchFamily="34" charset="0"/>
                <a:ea typeface="Tahoma" panose="020B0604030504040204" pitchFamily="34" charset="0"/>
                <a:cs typeface="Tahoma" panose="020B0604030504040204" pitchFamily="34" charset="0"/>
              </a:rPr>
              <a:t>Model Pop-Up Remote Schooling as a possible option for Public Education</a:t>
            </a:r>
          </a:p>
          <a:p>
            <a:pPr lvl="1">
              <a:lnSpc>
                <a:spcPct val="80000"/>
              </a:lnSpc>
              <a:spcBef>
                <a:spcPct val="0"/>
              </a:spcBef>
            </a:pPr>
            <a:endParaRPr lang="en-US" sz="4000" dirty="0">
              <a:solidFill>
                <a:srgbClr val="008000"/>
              </a:solidFill>
              <a:latin typeface="Tahoma" panose="020B0604030504040204" pitchFamily="34" charset="0"/>
              <a:ea typeface="Tahoma" panose="020B0604030504040204" pitchFamily="34" charset="0"/>
              <a:cs typeface="Tahoma" panose="020B0604030504040204" pitchFamily="34" charset="0"/>
            </a:endParaRPr>
          </a:p>
          <a:p>
            <a:pPr lvl="1">
              <a:lnSpc>
                <a:spcPct val="80000"/>
              </a:lnSpc>
              <a:spcBef>
                <a:spcPct val="0"/>
              </a:spcBef>
            </a:pPr>
            <a:endParaRPr lang="en-US" sz="4000" dirty="0">
              <a:solidFill>
                <a:srgbClr val="008000"/>
              </a:solidFill>
              <a:latin typeface="Tahoma" panose="020B0604030504040204" pitchFamily="34" charset="0"/>
              <a:ea typeface="Tahoma" panose="020B0604030504040204" pitchFamily="34" charset="0"/>
              <a:cs typeface="Tahoma" panose="020B0604030504040204" pitchFamily="34" charset="0"/>
            </a:endParaRPr>
          </a:p>
          <a:p>
            <a:pPr lvl="1">
              <a:lnSpc>
                <a:spcPct val="80000"/>
              </a:lnSpc>
              <a:spcBef>
                <a:spcPct val="0"/>
              </a:spcBef>
            </a:pPr>
            <a:r>
              <a:rPr lang="en-US" sz="4000" dirty="0">
                <a:solidFill>
                  <a:srgbClr val="008000"/>
                </a:solidFill>
                <a:latin typeface="Tahoma" panose="020B0604030504040204" pitchFamily="34" charset="0"/>
                <a:ea typeface="Tahoma" panose="020B0604030504040204" pitchFamily="34" charset="0"/>
                <a:cs typeface="Tahoma" panose="020B0604030504040204" pitchFamily="34" charset="0"/>
              </a:rPr>
              <a:t>DEVELOP THE NEXT GENERATION OF SCIENTISTS, INNOVATORS AND LEADERS</a:t>
            </a:r>
          </a:p>
          <a:p>
            <a:pPr lvl="1">
              <a:lnSpc>
                <a:spcPct val="80000"/>
              </a:lnSpc>
              <a:spcBef>
                <a:spcPct val="0"/>
              </a:spcBef>
            </a:pPr>
            <a:endParaRPr lang="en-US" dirty="0">
              <a:latin typeface="Tahoma" panose="020B0604030504040204" pitchFamily="34" charset="0"/>
              <a:ea typeface="Tahoma" panose="020B0604030504040204" pitchFamily="34" charset="0"/>
              <a:cs typeface="Tahoma" panose="020B0604030504040204" pitchFamily="34" charset="0"/>
            </a:endParaRPr>
          </a:p>
          <a:p>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14340" name="Slide Number Placeholder 1"/>
          <p:cNvSpPr>
            <a:spLocks noGrp="1"/>
          </p:cNvSpPr>
          <p:nvPr>
            <p:ph type="sldNum" sz="quarter" idx="12"/>
          </p:nvPr>
        </p:nvSpPr>
        <p:spPr bwMode="auto">
          <a:noFill/>
          <a:ln>
            <a:miter lim="800000"/>
            <a:headEnd/>
            <a:tailEnd/>
          </a:ln>
        </p:spPr>
        <p:txBody>
          <a:bodyPr/>
          <a:lstStyle/>
          <a:p>
            <a:fld id="{1BCE80EB-F8FD-C342-9E71-B21143CD4709}" type="slidenum">
              <a:rPr lang="en-US">
                <a:latin typeface="Corbel" charset="0"/>
              </a:rPr>
              <a:pPr/>
              <a:t>7</a:t>
            </a:fld>
            <a:endParaRPr lang="en-US">
              <a:latin typeface="Corbel" charset="0"/>
            </a:endParaRPr>
          </a:p>
        </p:txBody>
      </p:sp>
    </p:spTree>
    <p:extLst>
      <p:ext uri="{BB962C8B-B14F-4D97-AF65-F5344CB8AC3E}">
        <p14:creationId xmlns:p14="http://schemas.microsoft.com/office/powerpoint/2010/main" val="7051050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idx="4294967295"/>
          </p:nvPr>
        </p:nvSpPr>
        <p:spPr bwMode="auto">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square" lIns="182880" tIns="91440" rIns="182880" bIns="91440" numCol="1" anchor="ctr" anchorCtr="0" compatLnSpc="1">
            <a:prstTxWarp prst="textNoShape">
              <a:avLst/>
            </a:prstTxWarp>
            <a:normAutofit/>
          </a:bodyPr>
          <a:lstStyle/>
          <a:p>
            <a:pPr eaLnBrk="1" hangingPunct="1"/>
            <a:r>
              <a:rPr lang="en-US" cap="none" dirty="0">
                <a:latin typeface="Tahoma" panose="020B0604030504040204" pitchFamily="34" charset="0"/>
                <a:ea typeface="Tahoma" panose="020B0604030504040204" pitchFamily="34" charset="0"/>
                <a:cs typeface="Tahoma" panose="020B0604030504040204" pitchFamily="34" charset="0"/>
              </a:rPr>
              <a:t>STUDENT FOCUSED: TAP INTRINSIC MOTIVATION &amp; PURPOSE</a:t>
            </a:r>
          </a:p>
        </p:txBody>
      </p:sp>
      <p:sp>
        <p:nvSpPr>
          <p:cNvPr id="8196" name="Slide Number Placeholder 3"/>
          <p:cNvSpPr>
            <a:spLocks noGrp="1"/>
          </p:cNvSpPr>
          <p:nvPr>
            <p:ph type="sldNum" sz="quarter" idx="4294967295"/>
          </p:nvPr>
        </p:nvSpPr>
        <p:spPr bwMode="auto">
          <a:xfrm>
            <a:off x="19237326" y="12426950"/>
            <a:ext cx="1219200" cy="461626"/>
          </a:xfrm>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1485900" indent="-571500" eaLnBrk="0" hangingPunct="0">
              <a:defRPr>
                <a:solidFill>
                  <a:schemeClr val="tx1"/>
                </a:solidFill>
                <a:latin typeface="Arial" charset="0"/>
                <a:ea typeface="ＭＳ Ｐゴシック" pitchFamily="34" charset="-128"/>
              </a:defRPr>
            </a:lvl2pPr>
            <a:lvl3pPr marL="2286000" indent="-457200" eaLnBrk="0" hangingPunct="0">
              <a:defRPr>
                <a:solidFill>
                  <a:schemeClr val="tx1"/>
                </a:solidFill>
                <a:latin typeface="Arial" charset="0"/>
                <a:ea typeface="ＭＳ Ｐゴシック" pitchFamily="34" charset="-128"/>
              </a:defRPr>
            </a:lvl3pPr>
            <a:lvl4pPr marL="3200400" indent="-457200" eaLnBrk="0" hangingPunct="0">
              <a:defRPr>
                <a:solidFill>
                  <a:schemeClr val="tx1"/>
                </a:solidFill>
                <a:latin typeface="Arial" charset="0"/>
                <a:ea typeface="ＭＳ Ｐゴシック" pitchFamily="34" charset="-128"/>
              </a:defRPr>
            </a:lvl4pPr>
            <a:lvl5pPr marL="4114800" indent="-457200" eaLnBrk="0" hangingPunct="0">
              <a:defRPr>
                <a:solidFill>
                  <a:schemeClr val="tx1"/>
                </a:solidFill>
                <a:latin typeface="Arial" charset="0"/>
                <a:ea typeface="ＭＳ Ｐゴシック" pitchFamily="34" charset="-128"/>
              </a:defRPr>
            </a:lvl5pPr>
            <a:lvl6pPr marL="5029200" indent="-457200" defTabSz="914400" eaLnBrk="0" fontAlgn="base" hangingPunct="0">
              <a:spcBef>
                <a:spcPct val="0"/>
              </a:spcBef>
              <a:spcAft>
                <a:spcPct val="0"/>
              </a:spcAft>
              <a:defRPr>
                <a:solidFill>
                  <a:schemeClr val="tx1"/>
                </a:solidFill>
                <a:latin typeface="Arial" charset="0"/>
                <a:ea typeface="ＭＳ Ｐゴシック" pitchFamily="34" charset="-128"/>
              </a:defRPr>
            </a:lvl6pPr>
            <a:lvl7pPr marL="5943600" indent="-457200" defTabSz="914400" eaLnBrk="0" fontAlgn="base" hangingPunct="0">
              <a:spcBef>
                <a:spcPct val="0"/>
              </a:spcBef>
              <a:spcAft>
                <a:spcPct val="0"/>
              </a:spcAft>
              <a:defRPr>
                <a:solidFill>
                  <a:schemeClr val="tx1"/>
                </a:solidFill>
                <a:latin typeface="Arial" charset="0"/>
                <a:ea typeface="ＭＳ Ｐゴシック" pitchFamily="34" charset="-128"/>
              </a:defRPr>
            </a:lvl7pPr>
            <a:lvl8pPr marL="6858000" indent="-457200" defTabSz="914400" eaLnBrk="0" fontAlgn="base" hangingPunct="0">
              <a:spcBef>
                <a:spcPct val="0"/>
              </a:spcBef>
              <a:spcAft>
                <a:spcPct val="0"/>
              </a:spcAft>
              <a:defRPr>
                <a:solidFill>
                  <a:schemeClr val="tx1"/>
                </a:solidFill>
                <a:latin typeface="Arial" charset="0"/>
                <a:ea typeface="ＭＳ Ｐゴシック" pitchFamily="34" charset="-128"/>
              </a:defRPr>
            </a:lvl8pPr>
            <a:lvl9pPr marL="7772400" indent="-457200" defTabSz="9144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6F55A72C-BB53-41FE-8D6B-834A2B582D90}" type="slidenum">
              <a:rPr lang="en-US" smtClean="0">
                <a:solidFill>
                  <a:srgbClr val="595D63"/>
                </a:solidFill>
                <a:latin typeface="Century Schoolbook" pitchFamily="18" charset="0"/>
              </a:rPr>
              <a:pPr eaLnBrk="1" hangingPunct="1"/>
              <a:t>8</a:t>
            </a:fld>
            <a:endParaRPr lang="en-US" dirty="0">
              <a:solidFill>
                <a:srgbClr val="595D63"/>
              </a:solidFill>
              <a:latin typeface="Century Schoolbook" pitchFamily="18" charset="0"/>
            </a:endParaRPr>
          </a:p>
        </p:txBody>
      </p:sp>
      <p:grpSp>
        <p:nvGrpSpPr>
          <p:cNvPr id="4" name="Group 6"/>
          <p:cNvGrpSpPr/>
          <p:nvPr/>
        </p:nvGrpSpPr>
        <p:grpSpPr>
          <a:xfrm>
            <a:off x="2514600" y="2606040"/>
            <a:ext cx="8400922" cy="4045335"/>
            <a:chOff x="955343" y="2158625"/>
            <a:chExt cx="2934269" cy="1826521"/>
          </a:xfrm>
        </p:grpSpPr>
        <p:sp>
          <p:nvSpPr>
            <p:cNvPr id="5" name="Rectangle 4"/>
            <p:cNvSpPr/>
            <p:nvPr/>
          </p:nvSpPr>
          <p:spPr>
            <a:xfrm>
              <a:off x="955343" y="2158625"/>
              <a:ext cx="2934269" cy="1826521"/>
            </a:xfrm>
            <a:prstGeom prst="rect">
              <a:avLst/>
            </a:prstGeom>
            <a:solidFill>
              <a:srgbClr val="2A1500"/>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7200"/>
            </a:p>
          </p:txBody>
        </p:sp>
        <p:sp>
          <p:nvSpPr>
            <p:cNvPr id="2" name="Rectangle 1"/>
            <p:cNvSpPr/>
            <p:nvPr/>
          </p:nvSpPr>
          <p:spPr>
            <a:xfrm>
              <a:off x="1180531" y="2267809"/>
              <a:ext cx="2518012" cy="1637732"/>
            </a:xfrm>
            <a:prstGeom prst="rect">
              <a:avLst/>
            </a:prstGeom>
            <a:solidFill>
              <a:schemeClr val="bg1">
                <a:lumMod val="65000"/>
              </a:schemeClr>
            </a:solidFill>
            <a:ln w="57150">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400" i="1" dirty="0">
                  <a:latin typeface="Chalkduster"/>
                </a:rPr>
                <a:t>Traditional Model = </a:t>
              </a:r>
            </a:p>
            <a:p>
              <a:pPr algn="ctr"/>
              <a:r>
                <a:rPr lang="en-US" sz="4400" i="1" dirty="0">
                  <a:latin typeface="Chalkduster"/>
                </a:rPr>
                <a:t>Age Based Standards</a:t>
              </a:r>
            </a:p>
          </p:txBody>
        </p:sp>
      </p:grpSp>
      <p:sp>
        <p:nvSpPr>
          <p:cNvPr id="3" name="Right Arrow 2"/>
          <p:cNvSpPr/>
          <p:nvPr/>
        </p:nvSpPr>
        <p:spPr>
          <a:xfrm>
            <a:off x="11312192" y="4599846"/>
            <a:ext cx="928048" cy="1119116"/>
          </a:xfrm>
          <a:prstGeom prst="rightArrow">
            <a:avLst/>
          </a:prstGeom>
          <a:solidFill>
            <a:srgbClr val="92D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7200"/>
          </a:p>
        </p:txBody>
      </p:sp>
      <p:grpSp>
        <p:nvGrpSpPr>
          <p:cNvPr id="6" name="Group 11"/>
          <p:cNvGrpSpPr/>
          <p:nvPr/>
        </p:nvGrpSpPr>
        <p:grpSpPr>
          <a:xfrm>
            <a:off x="12116911" y="2595599"/>
            <a:ext cx="8845709" cy="4045334"/>
            <a:chOff x="955343" y="2158625"/>
            <a:chExt cx="2934269" cy="1826521"/>
          </a:xfrm>
        </p:grpSpPr>
        <p:sp>
          <p:nvSpPr>
            <p:cNvPr id="13" name="Rectangle 12"/>
            <p:cNvSpPr/>
            <p:nvPr/>
          </p:nvSpPr>
          <p:spPr>
            <a:xfrm>
              <a:off x="955343" y="2158625"/>
              <a:ext cx="2934269" cy="1826521"/>
            </a:xfrm>
            <a:prstGeom prst="rect">
              <a:avLst/>
            </a:prstGeom>
            <a:solidFill>
              <a:srgbClr val="2A1500"/>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7200"/>
            </a:p>
          </p:txBody>
        </p:sp>
        <p:sp>
          <p:nvSpPr>
            <p:cNvPr id="14" name="Rectangle 13"/>
            <p:cNvSpPr/>
            <p:nvPr/>
          </p:nvSpPr>
          <p:spPr>
            <a:xfrm>
              <a:off x="1138303" y="2267809"/>
              <a:ext cx="2560240" cy="1637732"/>
            </a:xfrm>
            <a:prstGeom prst="rect">
              <a:avLst/>
            </a:prstGeom>
            <a:solidFill>
              <a:srgbClr val="00AC4E"/>
            </a:solidFill>
            <a:ln w="57150">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400" i="1" dirty="0" err="1">
                  <a:latin typeface="Chalkduster"/>
                </a:rPr>
                <a:t>Acera’s</a:t>
              </a:r>
              <a:r>
                <a:rPr lang="en-US" sz="4400" i="1" dirty="0">
                  <a:latin typeface="Chalkduster"/>
                </a:rPr>
                <a:t> Model = Individualized Discovery</a:t>
              </a:r>
            </a:p>
          </p:txBody>
        </p:sp>
      </p:grpSp>
      <p:sp>
        <p:nvSpPr>
          <p:cNvPr id="15" name="Text Box 13"/>
          <p:cNvSpPr txBox="1">
            <a:spLocks noChangeArrowheads="1"/>
          </p:cNvSpPr>
          <p:nvPr/>
        </p:nvSpPr>
        <p:spPr bwMode="gray">
          <a:xfrm>
            <a:off x="2514600" y="7064625"/>
            <a:ext cx="8797592" cy="6808018"/>
          </a:xfrm>
          <a:prstGeom prst="rect">
            <a:avLst/>
          </a:prstGeom>
          <a:noFill/>
          <a:ln w="9525">
            <a:noFill/>
            <a:miter lim="800000"/>
            <a:headEnd/>
            <a:tailEnd/>
          </a:ln>
        </p:spPr>
        <p:txBody>
          <a:bodyPr wrap="square" lIns="0" tIns="0" rIns="0" bIns="0">
            <a:spAutoFit/>
          </a:bodyPr>
          <a:lstStyle/>
          <a:p>
            <a:pPr marL="571500" indent="-571500" defTabSz="1603376">
              <a:spcAft>
                <a:spcPct val="40000"/>
              </a:spcAft>
              <a:buClr>
                <a:srgbClr val="00B0F0"/>
              </a:buClr>
              <a:buFont typeface="Courier New" pitchFamily="49" charset="0"/>
              <a:buChar char="o"/>
              <a:defRPr/>
            </a:pPr>
            <a:r>
              <a:rPr lang="en-US" sz="2800" noProof="1">
                <a:solidFill>
                  <a:srgbClr val="080808"/>
                </a:solidFill>
                <a:latin typeface="Tahoma" panose="020B0604030504040204" pitchFamily="34" charset="0"/>
                <a:ea typeface="Tahoma" panose="020B0604030504040204" pitchFamily="34" charset="0"/>
                <a:cs typeface="Tahoma" panose="020B0604030504040204" pitchFamily="34" charset="0"/>
              </a:rPr>
              <a:t>Learning = Limited to coverage of state specified content and age-based standards. </a:t>
            </a:r>
          </a:p>
          <a:p>
            <a:pPr defTabSz="1603376">
              <a:spcAft>
                <a:spcPct val="40000"/>
              </a:spcAft>
              <a:buClr>
                <a:srgbClr val="00B0F0"/>
              </a:buClr>
              <a:defRPr/>
            </a:pPr>
            <a:r>
              <a:rPr lang="en-US" sz="2800" noProof="1">
                <a:solidFill>
                  <a:srgbClr val="080808"/>
                </a:solidFill>
                <a:latin typeface="Tahoma" panose="020B0604030504040204" pitchFamily="34" charset="0"/>
                <a:ea typeface="Tahoma" panose="020B0604030504040204" pitchFamily="34" charset="0"/>
                <a:cs typeface="Tahoma" panose="020B0604030504040204" pitchFamily="34" charset="0"/>
              </a:rPr>
              <a:t> </a:t>
            </a:r>
          </a:p>
          <a:p>
            <a:pPr marL="571500" indent="-571500" defTabSz="1603376">
              <a:spcAft>
                <a:spcPct val="40000"/>
              </a:spcAft>
              <a:buClr>
                <a:srgbClr val="00B0F0"/>
              </a:buClr>
              <a:buFont typeface="Courier New" pitchFamily="49" charset="0"/>
              <a:buChar char="o"/>
              <a:defRPr/>
            </a:pPr>
            <a:r>
              <a:rPr lang="en-US" sz="2800" noProof="1">
                <a:solidFill>
                  <a:srgbClr val="080808"/>
                </a:solidFill>
                <a:latin typeface="Tahoma" panose="020B0604030504040204" pitchFamily="34" charset="0"/>
                <a:ea typeface="Tahoma" panose="020B0604030504040204" pitchFamily="34" charset="0"/>
                <a:cs typeface="Tahoma" panose="020B0604030504040204" pitchFamily="34" charset="0"/>
              </a:rPr>
              <a:t>Focus on Foundational Knowledge.  </a:t>
            </a:r>
          </a:p>
          <a:p>
            <a:pPr marL="571500" indent="-571500" defTabSz="1603376">
              <a:spcAft>
                <a:spcPct val="40000"/>
              </a:spcAft>
              <a:buClr>
                <a:srgbClr val="00B0F0"/>
              </a:buClr>
              <a:buFont typeface="Courier New" pitchFamily="49" charset="0"/>
              <a:buChar char="o"/>
              <a:defRPr/>
            </a:pPr>
            <a:r>
              <a:rPr lang="en-US" sz="2800" noProof="1">
                <a:solidFill>
                  <a:srgbClr val="080808"/>
                </a:solidFill>
                <a:latin typeface="Tahoma" panose="020B0604030504040204" pitchFamily="34" charset="0"/>
                <a:ea typeface="Tahoma" panose="020B0604030504040204" pitchFamily="34" charset="0"/>
                <a:cs typeface="Tahoma" panose="020B0604030504040204" pitchFamily="34" charset="0"/>
              </a:rPr>
              <a:t>Teach to the Middle. Cover content.</a:t>
            </a:r>
          </a:p>
          <a:p>
            <a:pPr marL="571500" indent="-571500" defTabSz="1603376">
              <a:spcAft>
                <a:spcPct val="40000"/>
              </a:spcAft>
              <a:buClr>
                <a:srgbClr val="00B0F0"/>
              </a:buClr>
              <a:buFont typeface="Courier New" pitchFamily="49" charset="0"/>
              <a:buChar char="o"/>
              <a:defRPr/>
            </a:pPr>
            <a:r>
              <a:rPr lang="en-US" sz="2800" noProof="1">
                <a:solidFill>
                  <a:srgbClr val="080808"/>
                </a:solidFill>
                <a:latin typeface="Tahoma" panose="020B0604030504040204" pitchFamily="34" charset="0"/>
                <a:ea typeface="Tahoma" panose="020B0604030504040204" pitchFamily="34" charset="0"/>
                <a:cs typeface="Tahoma" panose="020B0604030504040204" pitchFamily="34" charset="0"/>
              </a:rPr>
              <a:t>Teacher as lecturer and primary source of information. </a:t>
            </a:r>
          </a:p>
          <a:p>
            <a:pPr marL="571500" indent="-571500" defTabSz="1603376">
              <a:spcAft>
                <a:spcPct val="40000"/>
              </a:spcAft>
              <a:buClr>
                <a:srgbClr val="00B0F0"/>
              </a:buClr>
              <a:buFont typeface="Courier New" pitchFamily="49" charset="0"/>
              <a:buChar char="o"/>
              <a:defRPr/>
            </a:pPr>
            <a:r>
              <a:rPr lang="en-US" sz="2800" noProof="1">
                <a:solidFill>
                  <a:srgbClr val="080808"/>
                </a:solidFill>
                <a:latin typeface="Tahoma" panose="020B0604030504040204" pitchFamily="34" charset="0"/>
                <a:ea typeface="Tahoma" panose="020B0604030504040204" pitchFamily="34" charset="0"/>
                <a:cs typeface="Tahoma" panose="020B0604030504040204" pitchFamily="34" charset="0"/>
              </a:rPr>
              <a:t>Convergent Thinking. Memorization of Facts. Predefined Methods &amp; Approaches.</a:t>
            </a:r>
          </a:p>
          <a:p>
            <a:pPr marL="571500" indent="-571500" defTabSz="1603376">
              <a:spcAft>
                <a:spcPct val="40000"/>
              </a:spcAft>
              <a:buClr>
                <a:srgbClr val="00B0F0"/>
              </a:buClr>
              <a:buFont typeface="Courier New" pitchFamily="49" charset="0"/>
              <a:buChar char="o"/>
              <a:defRPr/>
            </a:pPr>
            <a:r>
              <a:rPr lang="en-US" sz="2800" noProof="1">
                <a:solidFill>
                  <a:srgbClr val="080808"/>
                </a:solidFill>
                <a:latin typeface="Tahoma" panose="020B0604030504040204" pitchFamily="34" charset="0"/>
                <a:ea typeface="Tahoma" panose="020B0604030504040204" pitchFamily="34" charset="0"/>
                <a:cs typeface="Tahoma" panose="020B0604030504040204" pitchFamily="34" charset="0"/>
              </a:rPr>
              <a:t>Divide learning by subjects in ways that make education more conveninent to deploy and easier to “prove” coverage of content</a:t>
            </a:r>
          </a:p>
          <a:p>
            <a:pPr marL="571500" indent="-571500" defTabSz="1603376">
              <a:spcAft>
                <a:spcPct val="40000"/>
              </a:spcAft>
              <a:buClr>
                <a:srgbClr val="00B0F0"/>
              </a:buClr>
              <a:buFont typeface="Courier New" pitchFamily="49" charset="0"/>
              <a:buChar char="o"/>
              <a:defRPr/>
            </a:pPr>
            <a:r>
              <a:rPr lang="en-US" sz="2800" noProof="1">
                <a:solidFill>
                  <a:srgbClr val="080808"/>
                </a:solidFill>
                <a:latin typeface="Tahoma" panose="020B0604030504040204" pitchFamily="34" charset="0"/>
                <a:ea typeface="Tahoma" panose="020B0604030504040204" pitchFamily="34" charset="0"/>
                <a:cs typeface="Tahoma" panose="020B0604030504040204" pitchFamily="34" charset="0"/>
              </a:rPr>
              <a:t>	</a:t>
            </a:r>
          </a:p>
        </p:txBody>
      </p:sp>
      <p:sp>
        <p:nvSpPr>
          <p:cNvPr id="16" name="Text Box 13"/>
          <p:cNvSpPr txBox="1">
            <a:spLocks noChangeArrowheads="1"/>
          </p:cNvSpPr>
          <p:nvPr/>
        </p:nvSpPr>
        <p:spPr bwMode="gray">
          <a:xfrm>
            <a:off x="12185650" y="7064624"/>
            <a:ext cx="9439910" cy="6463308"/>
          </a:xfrm>
          <a:prstGeom prst="rect">
            <a:avLst/>
          </a:prstGeom>
          <a:noFill/>
          <a:ln w="9525">
            <a:noFill/>
            <a:miter lim="800000"/>
            <a:headEnd/>
            <a:tailEnd/>
          </a:ln>
        </p:spPr>
        <p:txBody>
          <a:bodyPr wrap="square" lIns="0" tIns="0" rIns="0" bIns="0">
            <a:spAutoFit/>
          </a:bodyPr>
          <a:lstStyle/>
          <a:p>
            <a:pPr marL="571500" indent="-571500" defTabSz="1603376">
              <a:spcAft>
                <a:spcPct val="40000"/>
              </a:spcAft>
              <a:buClr>
                <a:srgbClr val="00B0F0"/>
              </a:buClr>
              <a:buFont typeface="Courier New" pitchFamily="49" charset="0"/>
              <a:buChar char="o"/>
              <a:defRPr/>
            </a:pPr>
            <a:r>
              <a:rPr lang="en-US" sz="2800" noProof="1">
                <a:solidFill>
                  <a:srgbClr val="080808"/>
                </a:solidFill>
                <a:latin typeface="Tahoma" panose="020B0604030504040204" pitchFamily="34" charset="0"/>
                <a:ea typeface="Tahoma" panose="020B0604030504040204" pitchFamily="34" charset="0"/>
                <a:cs typeface="Tahoma" panose="020B0604030504040204" pitchFamily="34" charset="0"/>
              </a:rPr>
              <a:t>Learning = Responsive to student interests, with inquiry and projects, including teachers’ periodic reference to age norms and standards as a floor, not the horizon</a:t>
            </a:r>
          </a:p>
          <a:p>
            <a:pPr marL="571500" indent="-571500" defTabSz="1603376">
              <a:spcAft>
                <a:spcPct val="40000"/>
              </a:spcAft>
              <a:buClr>
                <a:srgbClr val="00B0F0"/>
              </a:buClr>
              <a:buFont typeface="Courier New" pitchFamily="49" charset="0"/>
              <a:buChar char="o"/>
              <a:defRPr/>
            </a:pPr>
            <a:r>
              <a:rPr lang="en-US" sz="2800" noProof="1">
                <a:solidFill>
                  <a:srgbClr val="080808"/>
                </a:solidFill>
                <a:latin typeface="Tahoma" panose="020B0604030504040204" pitchFamily="34" charset="0"/>
                <a:ea typeface="Tahoma" panose="020B0604030504040204" pitchFamily="34" charset="0"/>
                <a:cs typeface="Tahoma" panose="020B0604030504040204" pitchFamily="34" charset="0"/>
              </a:rPr>
              <a:t>Focus on Complex Thinking. </a:t>
            </a:r>
          </a:p>
          <a:p>
            <a:pPr marL="571500" indent="-571500" defTabSz="1603376">
              <a:spcAft>
                <a:spcPct val="40000"/>
              </a:spcAft>
              <a:buClr>
                <a:srgbClr val="00B0F0"/>
              </a:buClr>
              <a:buFont typeface="Courier New" pitchFamily="49" charset="0"/>
              <a:buChar char="o"/>
              <a:defRPr/>
            </a:pPr>
            <a:r>
              <a:rPr lang="en-US" sz="2800" noProof="1">
                <a:solidFill>
                  <a:srgbClr val="080808"/>
                </a:solidFill>
                <a:latin typeface="Tahoma" panose="020B0604030504040204" pitchFamily="34" charset="0"/>
                <a:ea typeface="Tahoma" panose="020B0604030504040204" pitchFamily="34" charset="0"/>
                <a:cs typeface="Tahoma" panose="020B0604030504040204" pitchFamily="34" charset="0"/>
              </a:rPr>
              <a:t>Individualize. Differentiate learning.  Cultivate curiosity. </a:t>
            </a:r>
          </a:p>
          <a:p>
            <a:pPr marL="571500" indent="-571500" defTabSz="1603376">
              <a:spcAft>
                <a:spcPct val="40000"/>
              </a:spcAft>
              <a:buClr>
                <a:srgbClr val="00B0F0"/>
              </a:buClr>
              <a:buFont typeface="Courier New" pitchFamily="49" charset="0"/>
              <a:buChar char="o"/>
              <a:defRPr/>
            </a:pPr>
            <a:r>
              <a:rPr lang="en-US" sz="2800" noProof="1">
                <a:solidFill>
                  <a:srgbClr val="080808"/>
                </a:solidFill>
                <a:latin typeface="Tahoma" panose="020B0604030504040204" pitchFamily="34" charset="0"/>
                <a:ea typeface="Tahoma" panose="020B0604030504040204" pitchFamily="34" charset="0"/>
                <a:cs typeface="Tahoma" panose="020B0604030504040204" pitchFamily="34" charset="0"/>
              </a:rPr>
              <a:t>Teacher as facilitator of discovery, with access to world class scientists and mentors and laptops as windows into the world </a:t>
            </a:r>
          </a:p>
          <a:p>
            <a:pPr marL="571500" indent="-571500" defTabSz="1603376">
              <a:spcAft>
                <a:spcPct val="40000"/>
              </a:spcAft>
              <a:buClr>
                <a:srgbClr val="00B0F0"/>
              </a:buClr>
              <a:buFont typeface="Courier New" pitchFamily="49" charset="0"/>
              <a:buChar char="o"/>
              <a:defRPr/>
            </a:pPr>
            <a:r>
              <a:rPr lang="en-US" sz="2800" noProof="1">
                <a:solidFill>
                  <a:srgbClr val="080808"/>
                </a:solidFill>
                <a:latin typeface="Tahoma" panose="020B0604030504040204" pitchFamily="34" charset="0"/>
                <a:ea typeface="Tahoma" panose="020B0604030504040204" pitchFamily="34" charset="0"/>
                <a:cs typeface="Tahoma" panose="020B0604030504040204" pitchFamily="34" charset="0"/>
              </a:rPr>
              <a:t>Divergent, Creative Problem Solving Links to Real World Challenges.  Meaningful Work. </a:t>
            </a:r>
          </a:p>
          <a:p>
            <a:pPr marL="571500" indent="-571500" defTabSz="1603376">
              <a:spcAft>
                <a:spcPct val="40000"/>
              </a:spcAft>
              <a:buClr>
                <a:srgbClr val="00B0F0"/>
              </a:buClr>
              <a:buFont typeface="Courier New" pitchFamily="49" charset="0"/>
              <a:buChar char="o"/>
              <a:defRPr/>
            </a:pPr>
            <a:r>
              <a:rPr lang="en-US" sz="2800" noProof="1">
                <a:solidFill>
                  <a:srgbClr val="080808"/>
                </a:solidFill>
                <a:latin typeface="Tahoma" panose="020B0604030504040204" pitchFamily="34" charset="0"/>
                <a:ea typeface="Tahoma" panose="020B0604030504040204" pitchFamily="34" charset="0"/>
                <a:cs typeface="Tahoma" panose="020B0604030504040204" pitchFamily="34" charset="0"/>
              </a:rPr>
              <a:t>Engage students in multi-disciplinary learning in authentic ways that reflect how topics and work happens in the real world </a:t>
            </a:r>
          </a:p>
        </p:txBody>
      </p:sp>
    </p:spTree>
    <p:extLst>
      <p:ext uri="{BB962C8B-B14F-4D97-AF65-F5344CB8AC3E}">
        <p14:creationId xmlns:p14="http://schemas.microsoft.com/office/powerpoint/2010/main" val="6371170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idx="4294967295"/>
          </p:nvPr>
        </p:nvSpPr>
        <p:spPr bwMode="auto">
          <a:xfrm>
            <a:off x="1583473" y="546100"/>
            <a:ext cx="19392309" cy="2286000"/>
          </a:xfrm>
          <a:noFill/>
        </p:spPr>
        <p:txBody>
          <a:bodyPr/>
          <a:lstStyle/>
          <a:p>
            <a:pPr eaLnBrk="1" hangingPunct="1"/>
            <a:r>
              <a:rPr lang="en-US" cap="none" dirty="0">
                <a:latin typeface="Tahoma" panose="020B0604030504040204" pitchFamily="34" charset="0"/>
                <a:ea typeface="Tahoma" panose="020B0604030504040204" pitchFamily="34" charset="0"/>
                <a:cs typeface="Tahoma" panose="020B0604030504040204" pitchFamily="34" charset="0"/>
              </a:rPr>
              <a:t>PHILOSOPHY: FOCUS ON COMPLEX THINKING</a:t>
            </a:r>
          </a:p>
        </p:txBody>
      </p:sp>
      <p:sp>
        <p:nvSpPr>
          <p:cNvPr id="33795" name="Slide Number Placeholder 8"/>
          <p:cNvSpPr>
            <a:spLocks noGrp="1"/>
          </p:cNvSpPr>
          <p:nvPr>
            <p:ph type="sldNum" sz="quarter" idx="4294967295"/>
          </p:nvPr>
        </p:nvSpPr>
        <p:spPr bwMode="auto">
          <a:xfrm>
            <a:off x="19300826" y="12496800"/>
            <a:ext cx="1219200" cy="461626"/>
          </a:xfrm>
          <a:prstGeom prst="rect">
            <a:avLst/>
          </a:prstGeom>
          <a:noFill/>
          <a:ln>
            <a:miter lim="800000"/>
            <a:headEnd/>
            <a:tailEnd/>
          </a:ln>
        </p:spPr>
        <p:txBody>
          <a:bodyPr/>
          <a:lstStyle/>
          <a:p>
            <a:fld id="{4681E49A-3591-4042-BB9D-9332F5762BA8}" type="slidenum">
              <a:rPr lang="en-US">
                <a:latin typeface="Corbel" charset="0"/>
              </a:rPr>
              <a:pPr/>
              <a:t>9</a:t>
            </a:fld>
            <a:endParaRPr lang="en-US">
              <a:latin typeface="Corbel" charset="0"/>
            </a:endParaRPr>
          </a:p>
        </p:txBody>
      </p:sp>
      <p:sp>
        <p:nvSpPr>
          <p:cNvPr id="33796" name="Content Placeholder 6"/>
          <p:cNvSpPr>
            <a:spLocks noGrp="1"/>
          </p:cNvSpPr>
          <p:nvPr>
            <p:ph sz="quarter" idx="4294967295"/>
          </p:nvPr>
        </p:nvSpPr>
        <p:spPr>
          <a:xfrm>
            <a:off x="1583473" y="3038052"/>
            <a:ext cx="11124488" cy="9169187"/>
          </a:xfrm>
        </p:spPr>
        <p:txBody>
          <a:bodyPr>
            <a:normAutofit fontScale="85000" lnSpcReduction="20000"/>
          </a:bodyPr>
          <a:lstStyle/>
          <a:p>
            <a:pPr>
              <a:spcAft>
                <a:spcPts val="1200"/>
              </a:spcAft>
            </a:pPr>
            <a:r>
              <a:rPr lang="en-US" sz="4000" b="1" dirty="0">
                <a:latin typeface="Tahoma" panose="020B0604030504040204" pitchFamily="34" charset="0"/>
                <a:ea typeface="Tahoma" panose="020B0604030504040204" pitchFamily="34" charset="0"/>
                <a:cs typeface="Tahoma" panose="020B0604030504040204" pitchFamily="34" charset="0"/>
              </a:rPr>
              <a:t>Challenge</a:t>
            </a:r>
            <a:r>
              <a:rPr lang="en-US" sz="4000" dirty="0">
                <a:latin typeface="Tahoma" panose="020B0604030504040204" pitchFamily="34" charset="0"/>
                <a:ea typeface="Tahoma" panose="020B0604030504040204" pitchFamily="34" charset="0"/>
                <a:cs typeface="Tahoma" panose="020B0604030504040204" pitchFamily="34" charset="0"/>
              </a:rPr>
              <a:t>: </a:t>
            </a:r>
          </a:p>
          <a:p>
            <a:pPr>
              <a:spcAft>
                <a:spcPts val="1200"/>
              </a:spcAft>
            </a:pPr>
            <a:r>
              <a:rPr lang="en-US" sz="3400" dirty="0">
                <a:latin typeface="Tahoma" panose="020B0604030504040204" pitchFamily="34" charset="0"/>
                <a:ea typeface="Tahoma" panose="020B0604030504040204" pitchFamily="34" charset="0"/>
                <a:cs typeface="Tahoma" panose="020B0604030504040204" pitchFamily="34" charset="0"/>
              </a:rPr>
              <a:t>Typical </a:t>
            </a:r>
            <a:r>
              <a:rPr lang="en-US" sz="3400" dirty="0" err="1">
                <a:latin typeface="Tahoma" panose="020B0604030504040204" pitchFamily="34" charset="0"/>
                <a:ea typeface="Tahoma" panose="020B0604030504040204" pitchFamily="34" charset="0"/>
                <a:cs typeface="Tahoma" panose="020B0604030504040204" pitchFamily="34" charset="0"/>
              </a:rPr>
              <a:t>ly</a:t>
            </a:r>
            <a:r>
              <a:rPr lang="en-US" sz="3400" dirty="0">
                <a:latin typeface="Tahoma" panose="020B0604030504040204" pitchFamily="34" charset="0"/>
                <a:ea typeface="Tahoma" panose="020B0604030504040204" pitchFamily="34" charset="0"/>
                <a:cs typeface="Tahoma" panose="020B0604030504040204" pitchFamily="34" charset="0"/>
              </a:rPr>
              <a:t>, most classes focus “teaching” and testing, on  “knowledge/ remembering.”  It is simpler to “prove” content was “learned.”   However, without processing &amp; application to a context that is meaningful to the student, the knowledge is not retained, </a:t>
            </a:r>
          </a:p>
          <a:p>
            <a:pPr>
              <a:spcAft>
                <a:spcPts val="1200"/>
              </a:spcAft>
            </a:pPr>
            <a:r>
              <a:rPr lang="en-US" sz="4000" b="1" dirty="0" err="1">
                <a:latin typeface="Tahoma" panose="020B0604030504040204" pitchFamily="34" charset="0"/>
                <a:ea typeface="Tahoma" panose="020B0604030504040204" pitchFamily="34" charset="0"/>
                <a:cs typeface="Tahoma" panose="020B0604030504040204" pitchFamily="34" charset="0"/>
              </a:rPr>
              <a:t>Acera’s</a:t>
            </a:r>
            <a:r>
              <a:rPr lang="en-US" sz="4000" b="1" dirty="0">
                <a:latin typeface="Tahoma" panose="020B0604030504040204" pitchFamily="34" charset="0"/>
                <a:ea typeface="Tahoma" panose="020B0604030504040204" pitchFamily="34" charset="0"/>
                <a:cs typeface="Tahoma" panose="020B0604030504040204" pitchFamily="34" charset="0"/>
              </a:rPr>
              <a:t> Approach:</a:t>
            </a:r>
          </a:p>
          <a:p>
            <a:pPr>
              <a:spcAft>
                <a:spcPts val="1200"/>
              </a:spcAft>
            </a:pPr>
            <a:r>
              <a:rPr lang="en-US" sz="3400" b="1" dirty="0">
                <a:latin typeface="Tahoma" panose="020B0604030504040204" pitchFamily="34" charset="0"/>
                <a:ea typeface="Tahoma" panose="020B0604030504040204" pitchFamily="34" charset="0"/>
                <a:cs typeface="Tahoma" panose="020B0604030504040204" pitchFamily="34" charset="0"/>
              </a:rPr>
              <a:t>Focus 80% of class time on complex thinking </a:t>
            </a:r>
            <a:r>
              <a:rPr lang="en-US" sz="3400" dirty="0">
                <a:latin typeface="Tahoma" panose="020B0604030504040204" pitchFamily="34" charset="0"/>
                <a:ea typeface="Tahoma" panose="020B0604030504040204" pitchFamily="34" charset="0"/>
                <a:cs typeface="Tahoma" panose="020B0604030504040204" pitchFamily="34" charset="0"/>
              </a:rPr>
              <a:t>and application of knowledge to the real world and purpose-filled needs and projects</a:t>
            </a:r>
            <a:endParaRPr lang="en-US" sz="3400" dirty="0">
              <a:solidFill>
                <a:srgbClr val="5A160B"/>
              </a:solidFill>
              <a:latin typeface="Tahoma" panose="020B0604030504040204" pitchFamily="34" charset="0"/>
              <a:ea typeface="Tahoma" panose="020B0604030504040204" pitchFamily="34" charset="0"/>
              <a:cs typeface="Tahoma" panose="020B0604030504040204" pitchFamily="34" charset="0"/>
            </a:endParaRPr>
          </a:p>
          <a:p>
            <a:pPr>
              <a:spcAft>
                <a:spcPts val="1200"/>
              </a:spcAft>
            </a:pPr>
            <a:r>
              <a:rPr lang="en-US" sz="3400" dirty="0">
                <a:latin typeface="Tahoma" panose="020B0604030504040204" pitchFamily="34" charset="0"/>
                <a:ea typeface="Tahoma" panose="020B0604030504040204" pitchFamily="34" charset="0"/>
                <a:cs typeface="Tahoma" panose="020B0604030504040204" pitchFamily="34" charset="0"/>
              </a:rPr>
              <a:t>Role of teacher = facilitate discovery. Coach.  Remove Obstacles. Ask Questions.  Share resources.  Find experts. </a:t>
            </a:r>
          </a:p>
          <a:p>
            <a:pPr>
              <a:spcAft>
                <a:spcPts val="1200"/>
              </a:spcAft>
            </a:pPr>
            <a:r>
              <a:rPr lang="en-US" sz="3400" b="1" dirty="0">
                <a:latin typeface="Tahoma" panose="020B0604030504040204" pitchFamily="34" charset="0"/>
                <a:ea typeface="Tahoma" panose="020B0604030504040204" pitchFamily="34" charset="0"/>
                <a:cs typeface="Tahoma" panose="020B0604030504040204" pitchFamily="34" charset="0"/>
              </a:rPr>
              <a:t>Engage </a:t>
            </a:r>
            <a:r>
              <a:rPr lang="en-US" sz="3400" dirty="0">
                <a:latin typeface="Tahoma" panose="020B0604030504040204" pitchFamily="34" charset="0"/>
                <a:ea typeface="Tahoma" panose="020B0604030504040204" pitchFamily="34" charset="0"/>
                <a:cs typeface="Tahoma" panose="020B0604030504040204" pitchFamily="34" charset="0"/>
              </a:rPr>
              <a:t>students.  Discussions, activities, authentic dialogue, laughter, hands-on projects, not a script. </a:t>
            </a:r>
          </a:p>
          <a:p>
            <a:pPr>
              <a:spcAft>
                <a:spcPts val="1200"/>
              </a:spcAft>
            </a:pPr>
            <a:r>
              <a:rPr lang="en-US" sz="3400" dirty="0">
                <a:latin typeface="Tahoma" panose="020B0604030504040204" pitchFamily="34" charset="0"/>
                <a:ea typeface="Tahoma" panose="020B0604030504040204" pitchFamily="34" charset="0"/>
                <a:cs typeface="Tahoma" panose="020B0604030504040204" pitchFamily="34" charset="0"/>
              </a:rPr>
              <a:t>Teachers are creative learning “entrepreneurs”- empowered to honor the learning interests and needs, defining learning pathways which fit the group </a:t>
            </a:r>
            <a:r>
              <a:rPr lang="en-US" sz="3400" i="1" dirty="0">
                <a:latin typeface="Tahoma" panose="020B0604030504040204" pitchFamily="34" charset="0"/>
                <a:ea typeface="Tahoma" panose="020B0604030504040204" pitchFamily="34" charset="0"/>
                <a:cs typeface="Tahoma" panose="020B0604030504040204" pitchFamily="34" charset="0"/>
              </a:rPr>
              <a:t>and</a:t>
            </a:r>
            <a:r>
              <a:rPr lang="en-US" sz="3400" dirty="0">
                <a:latin typeface="Tahoma" panose="020B0604030504040204" pitchFamily="34" charset="0"/>
                <a:ea typeface="Tahoma" panose="020B0604030504040204" pitchFamily="34" charset="0"/>
                <a:cs typeface="Tahoma" panose="020B0604030504040204" pitchFamily="34" charset="0"/>
              </a:rPr>
              <a:t> each individual student in a responsive, adaptive way</a:t>
            </a:r>
          </a:p>
          <a:p>
            <a:pPr eaLnBrk="1" hangingPunct="1">
              <a:lnSpc>
                <a:spcPct val="90000"/>
              </a:lnSpc>
            </a:pPr>
            <a:endParaRPr lang="en-US" sz="4000" dirty="0">
              <a:latin typeface="Calibri"/>
              <a:cs typeface="Calibri"/>
            </a:endParaRPr>
          </a:p>
        </p:txBody>
      </p:sp>
      <p:sp>
        <p:nvSpPr>
          <p:cNvPr id="33797" name="Rectangle 11"/>
          <p:cNvSpPr>
            <a:spLocks noChangeArrowheads="1"/>
          </p:cNvSpPr>
          <p:nvPr/>
        </p:nvSpPr>
        <p:spPr bwMode="auto">
          <a:xfrm>
            <a:off x="15319019" y="11282273"/>
            <a:ext cx="4857750" cy="461665"/>
          </a:xfrm>
          <a:prstGeom prst="rect">
            <a:avLst/>
          </a:prstGeom>
          <a:noFill/>
          <a:ln w="9525">
            <a:noFill/>
            <a:miter lim="800000"/>
            <a:headEnd/>
            <a:tailEnd/>
          </a:ln>
        </p:spPr>
        <p:txBody>
          <a:bodyPr>
            <a:prstTxWarp prst="textNoShape">
              <a:avLst/>
            </a:prstTxWarp>
            <a:spAutoFit/>
          </a:bodyPr>
          <a:lstStyle/>
          <a:p>
            <a:pPr defTabSz="1828800"/>
            <a:r>
              <a:rPr lang="en-US" sz="2400" dirty="0">
                <a:latin typeface="Corbel" charset="0"/>
              </a:rPr>
              <a:t>Updated Bloom’s Taxonomy</a:t>
            </a:r>
          </a:p>
        </p:txBody>
      </p:sp>
      <p:pic>
        <p:nvPicPr>
          <p:cNvPr id="33798" name="Picture 8"/>
          <p:cNvPicPr>
            <a:picLocks noChangeAspect="1"/>
          </p:cNvPicPr>
          <p:nvPr/>
        </p:nvPicPr>
        <p:blipFill>
          <a:blip r:embed="rId3"/>
          <a:srcRect/>
          <a:stretch>
            <a:fillRect/>
          </a:stretch>
        </p:blipFill>
        <p:spPr bwMode="auto">
          <a:xfrm>
            <a:off x="13188175" y="3334634"/>
            <a:ext cx="9599652" cy="8303840"/>
          </a:xfrm>
          <a:prstGeom prst="rect">
            <a:avLst/>
          </a:prstGeom>
          <a:noFill/>
          <a:ln w="9525">
            <a:noFill/>
            <a:miter lim="800000"/>
            <a:headEnd/>
            <a:tailEnd/>
          </a:ln>
        </p:spPr>
      </p:pic>
    </p:spTree>
    <p:extLst>
      <p:ext uri="{BB962C8B-B14F-4D97-AF65-F5344CB8AC3E}">
        <p14:creationId xmlns:p14="http://schemas.microsoft.com/office/powerpoint/2010/main" val="2693924841"/>
      </p:ext>
    </p:extLst>
  </p:cSld>
  <p:clrMapOvr>
    <a:masterClrMapping/>
  </p:clrMapOvr>
</p:sld>
</file>

<file path=ppt/theme/theme1.xml><?xml version="1.0" encoding="utf-8"?>
<a:theme xmlns:a="http://schemas.openxmlformats.org/drawingml/2006/main" name="Default Theme">
  <a:themeElements>
    <a:clrScheme name="Default Theme">
      <a:dk1>
        <a:srgbClr val="000000"/>
      </a:dk1>
      <a:lt1>
        <a:srgbClr val="F6F7FA"/>
      </a:lt1>
      <a:dk2>
        <a:srgbClr val="A7A7A7"/>
      </a:dk2>
      <a:lt2>
        <a:srgbClr val="535353"/>
      </a:lt2>
      <a:accent1>
        <a:srgbClr val="77BD43"/>
      </a:accent1>
      <a:accent2>
        <a:srgbClr val="1A9497"/>
      </a:accent2>
      <a:accent3>
        <a:srgbClr val="613393"/>
      </a:accent3>
      <a:accent4>
        <a:srgbClr val="445468"/>
      </a:accent4>
      <a:accent5>
        <a:srgbClr val="8497AF"/>
      </a:accent5>
      <a:accent6>
        <a:srgbClr val="CAC9D0"/>
      </a:accent6>
      <a:hlink>
        <a:srgbClr val="0000FF"/>
      </a:hlink>
      <a:folHlink>
        <a:srgbClr val="FF00FF"/>
      </a:folHlink>
    </a:clrScheme>
    <a:fontScheme name="Default Theme">
      <a:majorFont>
        <a:latin typeface="Calibri Light"/>
        <a:ea typeface="Calibri Light"/>
        <a:cs typeface="Calibri Light"/>
      </a:majorFont>
      <a:minorFont>
        <a:latin typeface="Helvetica"/>
        <a:ea typeface="Helvetica"/>
        <a:cs typeface="Helvetica"/>
      </a:minorFont>
    </a:fontScheme>
    <a:fmtScheme name="Default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1828433"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Lato Light"/>
            <a:ea typeface="Lato Light"/>
            <a:cs typeface="Lato Light"/>
            <a:sym typeface="Lato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1828433"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Lato Light"/>
            <a:ea typeface="Lato Light"/>
            <a:cs typeface="Lato Light"/>
            <a:sym typeface="Lato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Theme">
  <a:themeElements>
    <a:clrScheme name="Default Theme">
      <a:dk1>
        <a:srgbClr val="000000"/>
      </a:dk1>
      <a:lt1>
        <a:srgbClr val="FFFFFF"/>
      </a:lt1>
      <a:dk2>
        <a:srgbClr val="A7A7A7"/>
      </a:dk2>
      <a:lt2>
        <a:srgbClr val="535353"/>
      </a:lt2>
      <a:accent1>
        <a:srgbClr val="77BD43"/>
      </a:accent1>
      <a:accent2>
        <a:srgbClr val="1A9497"/>
      </a:accent2>
      <a:accent3>
        <a:srgbClr val="613393"/>
      </a:accent3>
      <a:accent4>
        <a:srgbClr val="445468"/>
      </a:accent4>
      <a:accent5>
        <a:srgbClr val="8497AF"/>
      </a:accent5>
      <a:accent6>
        <a:srgbClr val="CAC9D0"/>
      </a:accent6>
      <a:hlink>
        <a:srgbClr val="0000FF"/>
      </a:hlink>
      <a:folHlink>
        <a:srgbClr val="FF00FF"/>
      </a:folHlink>
    </a:clrScheme>
    <a:fontScheme name="Default Theme">
      <a:majorFont>
        <a:latin typeface="Calibri Light"/>
        <a:ea typeface="Calibri Light"/>
        <a:cs typeface="Calibri Light"/>
      </a:majorFont>
      <a:minorFont>
        <a:latin typeface="Helvetica"/>
        <a:ea typeface="Helvetica"/>
        <a:cs typeface="Helvetica"/>
      </a:minorFont>
    </a:fontScheme>
    <a:fmtScheme name="Default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1828433"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Lato Light"/>
            <a:ea typeface="Lato Light"/>
            <a:cs typeface="Lato Light"/>
            <a:sym typeface="Lato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1828433"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Lato Light"/>
            <a:ea typeface="Lato Light"/>
            <a:cs typeface="Lato Light"/>
            <a:sym typeface="Lato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56794</TotalTime>
  <Words>4494</Words>
  <Application>Microsoft Macintosh PowerPoint</Application>
  <PresentationFormat>Custom</PresentationFormat>
  <Paragraphs>372</Paragraphs>
  <Slides>27</Slides>
  <Notes>21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27</vt:i4>
      </vt:variant>
    </vt:vector>
  </HeadingPairs>
  <TitlesOfParts>
    <vt:vector size="40" baseType="lpstr">
      <vt:lpstr>Arial</vt:lpstr>
      <vt:lpstr>Calibri</vt:lpstr>
      <vt:lpstr>Calibri Light</vt:lpstr>
      <vt:lpstr>Century Schoolbook</vt:lpstr>
      <vt:lpstr>Chalkduster</vt:lpstr>
      <vt:lpstr>Corbel</vt:lpstr>
      <vt:lpstr>Courier New</vt:lpstr>
      <vt:lpstr>Helvetica</vt:lpstr>
      <vt:lpstr>Lato Light</vt:lpstr>
      <vt:lpstr>Tahoma</vt:lpstr>
      <vt:lpstr>Times New Roman</vt:lpstr>
      <vt:lpstr>Wingdings</vt:lpstr>
      <vt:lpstr>Default Theme</vt:lpstr>
      <vt:lpstr>PowerPoint Presentation</vt:lpstr>
      <vt:lpstr>PowerPoint Presentation</vt:lpstr>
      <vt:lpstr>Parent Reflection: Needs, Priorities </vt:lpstr>
      <vt:lpstr>Context: Where is Pop Up School Program Concept Coming From? </vt:lpstr>
      <vt:lpstr>Context: What is being explored? </vt:lpstr>
      <vt:lpstr>PowerPoint Presentation</vt:lpstr>
      <vt:lpstr>POP UP EXTENSION SCHOOL PROGRAM MISSION</vt:lpstr>
      <vt:lpstr>STUDENT FOCUSED: TAP INTRINSIC MOTIVATION &amp; PURPOSE</vt:lpstr>
      <vt:lpstr>PHILOSOPHY: FOCUS ON COMPLEX THINKING</vt:lpstr>
      <vt:lpstr>21ST CENTURY TOOLKIT  ACERA FOCUSES ON CAPACITIES, NOT JUST SKILLS &amp; KNOWLEDGE</vt:lpstr>
      <vt:lpstr>CORE CLASSROOM DISCUSSIONS &amp; PROJECTS </vt:lpstr>
      <vt:lpstr>DAILY SCHOOL SCHEDULE</vt:lpstr>
      <vt:lpstr>PowerPoint Presentation</vt:lpstr>
      <vt:lpstr>ABILITY BASED MATH  Concept Mastery Progress Tracking </vt:lpstr>
      <vt:lpstr>OUR EDUCATIONAL APPROACH MAPS TO EVIDENCE &amp; WORLD</vt:lpstr>
      <vt:lpstr>CORE LEARNING STRATEGIES</vt:lpstr>
      <vt:lpstr>IN CORE CLASSROOM POP-UP SCHOOL. . . </vt:lpstr>
      <vt:lpstr>Pop-Up Extension School Inspired by our Grade 6-9 Program</vt:lpstr>
      <vt:lpstr>We Use Evidence-Based Pedagogical Practice</vt:lpstr>
      <vt:lpstr>OUR VALUES</vt:lpstr>
      <vt:lpstr>OUR CULTURE</vt:lpstr>
      <vt:lpstr>DEVELOPING THE WHOLE PERSON</vt:lpstr>
      <vt:lpstr>PowerPoint Presentation</vt:lpstr>
      <vt:lpstr>COSTS: 2 MONTH POP UP ACERA EXTENSION SCHOOL</vt:lpstr>
      <vt:lpstr>Questions &amp; Next Steps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Courtney Dickinson</cp:lastModifiedBy>
  <cp:revision>102</cp:revision>
  <cp:lastPrinted>2020-02-24T17:15:27Z</cp:lastPrinted>
  <dcterms:modified xsi:type="dcterms:W3CDTF">2020-04-29T18:35:06Z</dcterms:modified>
</cp:coreProperties>
</file>